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89" r:id="rId6"/>
    <p:sldId id="260" r:id="rId7"/>
    <p:sldId id="288" r:id="rId8"/>
    <p:sldId id="263" r:id="rId9"/>
    <p:sldId id="264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3" autoAdjust="0"/>
    <p:restoredTop sz="94660" autoAdjust="0"/>
  </p:normalViewPr>
  <p:slideViewPr>
    <p:cSldViewPr>
      <p:cViewPr>
        <p:scale>
          <a:sx n="59" d="100"/>
          <a:sy n="59" d="100"/>
        </p:scale>
        <p:origin x="-2088" y="-930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236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369680"/>
            <a:ext cx="907236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3040" y="436968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560" y="176400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9120" y="176400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36968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560" y="436968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9120" y="436968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4000" y="1764000"/>
            <a:ext cx="9072360" cy="498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236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4000" y="302760"/>
            <a:ext cx="9072360" cy="584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4000"/>
            <a:ext cx="9072360" cy="498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3040" y="436968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907236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236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4000" y="4369680"/>
            <a:ext cx="907236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153040" y="436968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71560" y="176400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39120" y="176400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0" y="436968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71560" y="436968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639120" y="436968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04000" y="1764000"/>
            <a:ext cx="9072360" cy="498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236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236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504000" y="302760"/>
            <a:ext cx="9072360" cy="584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153040" y="436968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907236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236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4000" y="4369680"/>
            <a:ext cx="907236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153040" y="436968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571560" y="176400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639120" y="176400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504000" y="436968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571560" y="436968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639120" y="436968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504000" y="1764000"/>
            <a:ext cx="9072360" cy="4988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236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504000" y="302760"/>
            <a:ext cx="9072360" cy="584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153040" y="436968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907236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236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04000" y="4369680"/>
            <a:ext cx="907236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5153040" y="436968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571560" y="176400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639120" y="176400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504000" y="436968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571560" y="436968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639120" y="4369680"/>
            <a:ext cx="292104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2760"/>
            <a:ext cx="9072360" cy="584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498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3040" y="436968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9072360" cy="237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56000" y="2348280"/>
            <a:ext cx="8568000" cy="162000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900" b="0" strike="noStrike" spc="-1">
                <a:solidFill>
                  <a:srgbClr val="000000"/>
                </a:solidFill>
                <a:latin typeface="Calibri"/>
              </a:rPr>
              <a:t>Clique para editar o estilo do título mestre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504000" y="7006680"/>
            <a:ext cx="235188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400" b="0" strike="noStrike" spc="-1">
                <a:solidFill>
                  <a:srgbClr val="8B8B8B"/>
                </a:solidFill>
                <a:latin typeface="Times New Roman"/>
              </a:rPr>
              <a:t>&lt;data/hora&gt;</a:t>
            </a:r>
            <a:endParaRPr lang="pt-BR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444120" y="7006680"/>
            <a:ext cx="319176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8B8B8B"/>
                </a:solidFill>
                <a:latin typeface="Times New Roman"/>
              </a:rPr>
              <a:t>&lt;rodapé&gt;</a:t>
            </a:r>
            <a:endParaRPr lang="pt-BR" sz="1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224480" y="7006680"/>
            <a:ext cx="235188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lstStyle/>
          <a:p>
            <a:pPr algn="r">
              <a:lnSpc>
                <a:spcPct val="100000"/>
              </a:lnSpc>
            </a:pPr>
            <a:fld id="{B525A478-B55B-4B5D-9B98-ADDD17B2C579}" type="slidenum">
              <a:rPr lang="pt-BR" sz="1400" b="0" strike="noStrike" spc="-1">
                <a:solidFill>
                  <a:srgbClr val="8B8B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500" b="0" strike="noStrike" spc="-1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4900" b="0" strike="noStrike" spc="-1">
                <a:solidFill>
                  <a:srgbClr val="000000"/>
                </a:solidFill>
                <a:latin typeface="Calibri"/>
              </a:rPr>
              <a:t>Clique para editar o formato do texto do título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500" b="0" strike="noStrike" spc="-1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2360" cy="125964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900" b="0" strike="noStrike" spc="-1">
                <a:solidFill>
                  <a:srgbClr val="000000"/>
                </a:solidFill>
                <a:latin typeface="Calibri"/>
              </a:rPr>
              <a:t>Clique para editar o estilo do título mestre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2360" cy="4988520"/>
          </a:xfrm>
          <a:prstGeom prst="rect">
            <a:avLst/>
          </a:prstGeom>
        </p:spPr>
        <p:txBody>
          <a:bodyPr lIns="100800" tIns="50400" rIns="100800" bIns="50400">
            <a:noAutofit/>
          </a:bodyPr>
          <a:lstStyle/>
          <a:p>
            <a:pPr marL="378000" indent="-3776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pt-BR" sz="3500" b="0" strike="noStrike" spc="-1">
                <a:solidFill>
                  <a:srgbClr val="000000"/>
                </a:solidFill>
                <a:latin typeface="Calibri"/>
              </a:rPr>
              <a:t>Clique para editar os estilos do texto mestre</a:t>
            </a:r>
          </a:p>
          <a:p>
            <a:pPr marL="818640" lvl="1" indent="-31464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Arial"/>
              <a:buChar char="–"/>
            </a:pPr>
            <a:r>
              <a:rPr lang="pt-BR" sz="31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</a:p>
          <a:p>
            <a:pPr marL="1259640" lvl="2" indent="-25164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</a:p>
          <a:p>
            <a:pPr marL="1763640" lvl="3" indent="-25164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–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</a:p>
          <a:p>
            <a:pPr marL="2267280" lvl="4" indent="-25164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»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504000" y="7006680"/>
            <a:ext cx="235188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400" b="0" strike="noStrike" spc="-1">
                <a:solidFill>
                  <a:srgbClr val="8B8B8B"/>
                </a:solidFill>
                <a:latin typeface="Times New Roman"/>
              </a:rPr>
              <a:t>&lt;data/hora&gt;</a:t>
            </a:r>
            <a:endParaRPr lang="pt-BR" sz="1400" b="0" strike="noStrike" spc="-1"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3444120" y="7006680"/>
            <a:ext cx="319176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8B8B8B"/>
                </a:solidFill>
                <a:latin typeface="Times New Roman"/>
              </a:rPr>
              <a:t>&lt;rodapé&gt;</a:t>
            </a:r>
            <a:endParaRPr lang="pt-BR" sz="1400" b="0" strike="noStrike" spc="-1"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7224480" y="7006680"/>
            <a:ext cx="235188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lstStyle/>
          <a:p>
            <a:pPr algn="r">
              <a:lnSpc>
                <a:spcPct val="100000"/>
              </a:lnSpc>
            </a:pPr>
            <a:fld id="{4402166C-697E-4C78-B19E-8DD204217F62}" type="slidenum">
              <a:rPr lang="pt-BR" sz="1400" b="0" strike="noStrike" spc="-1">
                <a:solidFill>
                  <a:srgbClr val="8B8B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dt"/>
          </p:nvPr>
        </p:nvSpPr>
        <p:spPr>
          <a:xfrm>
            <a:off x="504000" y="7006680"/>
            <a:ext cx="235188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400" b="0" strike="noStrike" spc="-1">
                <a:solidFill>
                  <a:srgbClr val="8B8B8B"/>
                </a:solidFill>
                <a:latin typeface="Times New Roman"/>
              </a:rPr>
              <a:t>&lt;data/hora&gt;</a:t>
            </a:r>
            <a:endParaRPr lang="pt-BR" sz="1400" b="0" strike="noStrike" spc="-1">
              <a:latin typeface="Times New Roman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ftr"/>
          </p:nvPr>
        </p:nvSpPr>
        <p:spPr>
          <a:xfrm>
            <a:off x="3444120" y="7006680"/>
            <a:ext cx="319176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8B8B8B"/>
                </a:solidFill>
                <a:latin typeface="Times New Roman"/>
              </a:rPr>
              <a:t>&lt;rodapé&gt;</a:t>
            </a:r>
            <a:endParaRPr lang="pt-BR" sz="1400" b="0" strike="noStrike" spc="-1">
              <a:latin typeface="Times New Roman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sldNum"/>
          </p:nvPr>
        </p:nvSpPr>
        <p:spPr>
          <a:xfrm>
            <a:off x="7224480" y="7006680"/>
            <a:ext cx="2351880" cy="402120"/>
          </a:xfrm>
          <a:prstGeom prst="rect">
            <a:avLst/>
          </a:prstGeom>
        </p:spPr>
        <p:txBody>
          <a:bodyPr lIns="100800" tIns="50400" rIns="100800" bIns="50400" anchor="ctr">
            <a:noAutofit/>
          </a:bodyPr>
          <a:lstStyle/>
          <a:p>
            <a:pPr algn="r">
              <a:lnSpc>
                <a:spcPct val="100000"/>
              </a:lnSpc>
            </a:pPr>
            <a:fld id="{F558D66D-70CE-49E6-AA56-902B239A38BE}" type="slidenum">
              <a:rPr lang="pt-BR" sz="1400" b="0" strike="noStrike" spc="-1">
                <a:solidFill>
                  <a:srgbClr val="8B8B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Clique para editar o formato do texto do título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500" b="0" strike="noStrike" spc="-1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600" b="0" strike="noStrike" spc="-1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omprapr.com.br/index.php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ile:///D:\07%20-%20Relatorio%20Mensal%20de%20Receita%20Bruta%20Acumulado.pdf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entrodoempreendedorcolombo@gmail.co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empresafacil.pr.gov.br/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ile:///D:\Anexo_XIII_Resolucao_CGSN_94.doc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m 5"/>
          <p:cNvPicPr/>
          <p:nvPr/>
        </p:nvPicPr>
        <p:blipFill>
          <a:blip r:embed="rId2" cstate="print"/>
          <a:stretch/>
        </p:blipFill>
        <p:spPr>
          <a:xfrm>
            <a:off x="0" y="0"/>
            <a:ext cx="10098000" cy="755928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4536000" y="5148000"/>
            <a:ext cx="5544360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C00000"/>
                </a:solidFill>
                <a:latin typeface="Calibri"/>
              </a:rPr>
              <a:t>PALESTRA</a:t>
            </a:r>
            <a:endParaRPr lang="pt-B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C00000"/>
                </a:solidFill>
                <a:latin typeface="Calibri"/>
              </a:rPr>
              <a:t>COMEÇAR BEM...</a:t>
            </a: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ATIVIDADES ENQUADRÁVEIS</a:t>
            </a:r>
            <a:endParaRPr lang="pt-BR" sz="32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504000" y="1844029"/>
            <a:ext cx="921636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7200" indent="-4572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COMÉRCIO EM </a:t>
            </a:r>
            <a:r>
              <a:rPr lang="pt-BR" sz="24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GERAL:</a:t>
            </a:r>
            <a:endParaRPr lang="pt-BR" sz="2400" b="0" strike="noStrike" spc="-1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pt-BR" sz="2400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roupas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, alimentos, calçados, bebidas, peças automotivas, artesanatos, bijuterias, cosméticos, etc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.;</a:t>
            </a:r>
            <a:endParaRPr lang="pt-BR" sz="2400" b="0" strike="noStrike" spc="-1" dirty="0"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endParaRPr lang="pt-BR" sz="1200" b="0" strike="noStrike" spc="-1" dirty="0" smtClean="0"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endParaRPr lang="pt-BR" sz="1200" b="0" strike="noStrike" spc="-1" dirty="0"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INDÚSTRIA EM </a:t>
            </a:r>
            <a:r>
              <a:rPr lang="pt-BR" sz="24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GERAL:</a:t>
            </a:r>
            <a:endParaRPr lang="pt-BR" sz="2400" b="0" strike="noStrike" spc="-1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pt-BR" sz="2400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panificação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, tecelagem, produção de laticínios, doces, conservas, etc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.; </a:t>
            </a:r>
            <a:endParaRPr lang="pt-BR" sz="2400" b="0" strike="noStrike" spc="-1" dirty="0"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endParaRPr lang="pt-BR" sz="1200" b="0" strike="noStrike" spc="-1" dirty="0" smtClean="0"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endParaRPr lang="pt-BR" sz="1200" b="0" strike="noStrike" spc="-1" dirty="0"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SERVIÇOS DE NATUREZA NÃO </a:t>
            </a:r>
            <a:r>
              <a:rPr lang="pt-BR" sz="24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INTELECTUAL</a:t>
            </a:r>
            <a:r>
              <a:rPr lang="pt-BR" sz="2400" spc="-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pt-BR" sz="2400" b="0" strike="noStrike" spc="-1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pt-BR" sz="2400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pedreiro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, marceneiro, pintor, serviços de entrega rápida, borracharia, estética, jardinagem, serviços domésticos, </a:t>
            </a:r>
            <a:r>
              <a:rPr lang="pt-BR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lava-car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, etc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.;</a:t>
            </a:r>
            <a:endParaRPr lang="pt-BR" sz="2400" b="0" strike="noStrike" spc="-1" dirty="0">
              <a:latin typeface="Calibri" panose="020F0502020204030204" pitchFamily="34" charset="0"/>
            </a:endParaRPr>
          </a:p>
        </p:txBody>
      </p:sp>
      <p:pic>
        <p:nvPicPr>
          <p:cNvPr id="7" name="Imagem 3"/>
          <p:cNvPicPr/>
          <p:nvPr/>
        </p:nvPicPr>
        <p:blipFill rotWithShape="1">
          <a:blip r:embed="rId2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8" name="Imagem 5"/>
          <p:cNvPicPr/>
          <p:nvPr/>
        </p:nvPicPr>
        <p:blipFill>
          <a:blip r:embed="rId3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  <p:pic>
        <p:nvPicPr>
          <p:cNvPr id="9" name="Imagem 4"/>
          <p:cNvPicPr/>
          <p:nvPr/>
        </p:nvPicPr>
        <p:blipFill>
          <a:blip r:embed="rId4" cstate="print"/>
          <a:stretch/>
        </p:blipFill>
        <p:spPr>
          <a:xfrm>
            <a:off x="6984917" y="6660619"/>
            <a:ext cx="2591899" cy="863634"/>
          </a:xfrm>
          <a:prstGeom prst="rect">
            <a:avLst/>
          </a:prstGeom>
          <a:ln w="31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504000" y="301320"/>
            <a:ext cx="9071280" cy="11022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0000"/>
                </a:solidFill>
                <a:latin typeface="Calibri"/>
              </a:rPr>
              <a:t>ATIVIDADES PRODUTOR RURAL</a:t>
            </a:r>
            <a:endParaRPr lang="pt-BR" sz="3600" b="0" strike="noStrike" spc="-1" dirty="0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3" name="Picture 2"/>
          <p:cNvPicPr/>
          <p:nvPr/>
        </p:nvPicPr>
        <p:blipFill>
          <a:blip r:embed="rId2" cstate="print"/>
          <a:stretch/>
        </p:blipFill>
        <p:spPr>
          <a:xfrm>
            <a:off x="6546728" y="2267861"/>
            <a:ext cx="3318120" cy="1728000"/>
          </a:xfrm>
          <a:prstGeom prst="rect">
            <a:avLst/>
          </a:prstGeom>
          <a:ln w="9360">
            <a:noFill/>
          </a:ln>
        </p:spPr>
      </p:pic>
      <p:pic>
        <p:nvPicPr>
          <p:cNvPr id="234" name="Picture 3"/>
          <p:cNvPicPr/>
          <p:nvPr/>
        </p:nvPicPr>
        <p:blipFill>
          <a:blip r:embed="rId3" cstate="print"/>
          <a:stretch/>
        </p:blipFill>
        <p:spPr>
          <a:xfrm>
            <a:off x="7098576" y="4355901"/>
            <a:ext cx="2478240" cy="1656000"/>
          </a:xfrm>
          <a:prstGeom prst="rect">
            <a:avLst/>
          </a:prstGeom>
          <a:ln w="9360">
            <a:noFill/>
          </a:ln>
        </p:spPr>
      </p:pic>
      <p:sp>
        <p:nvSpPr>
          <p:cNvPr id="235" name="CustomShape 3"/>
          <p:cNvSpPr/>
          <p:nvPr/>
        </p:nvSpPr>
        <p:spPr>
          <a:xfrm>
            <a:off x="431800" y="1907629"/>
            <a:ext cx="5950584" cy="3784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PRODUTOR COM – CADPRO;</a:t>
            </a:r>
            <a:endParaRPr lang="pt-BR" sz="2000" b="0" strike="noStrike" spc="-1" dirty="0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ATIVIDADES RELACIONADAS COM ATIVIDADES RURAL;</a:t>
            </a:r>
            <a:endParaRPr lang="pt-BR" sz="2000" b="0" strike="noStrike" spc="-1" dirty="0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PARA EVITAR PROBLEMAS, CONSULTAR INSS;</a:t>
            </a:r>
            <a:endParaRPr lang="pt-BR" sz="2000" b="0" strike="noStrike" spc="-1" dirty="0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QUEIJEIRO, MANTEIGUEIRO, FABRICANTE LATICÍNIOS;</a:t>
            </a:r>
            <a:endParaRPr lang="pt-BR" sz="2000" b="0" strike="noStrike" spc="-1" dirty="0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PRESTADOR DE SERVIÇO COLHEITA;</a:t>
            </a:r>
            <a:endParaRPr lang="pt-BR" sz="2000" b="0" strike="noStrike" spc="-1" dirty="0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PRESTADOR DE SERVIÇO PODA;</a:t>
            </a:r>
            <a:endParaRPr lang="pt-BR" sz="2000" b="0" strike="noStrike" spc="-1" dirty="0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PRESTADOR DE SERVIÇO </a:t>
            </a:r>
            <a:r>
              <a:rPr lang="pt-BR" sz="2000" b="0" strike="noStrike" spc="-1" dirty="0" smtClean="0">
                <a:solidFill>
                  <a:srgbClr val="000000"/>
                </a:solidFill>
                <a:latin typeface="Calibri"/>
              </a:rPr>
              <a:t>ROÇADA;</a:t>
            </a:r>
            <a:endParaRPr lang="pt-BR" sz="2000" b="0" strike="noStrike" spc="-1" dirty="0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PRESTADOR DE SERVIÇO PREPARAÇÃO DE TERRENO. </a:t>
            </a:r>
            <a:endParaRPr lang="pt-BR" sz="2000" b="0" strike="noStrike" spc="-1" dirty="0">
              <a:latin typeface="Arial"/>
            </a:endParaRPr>
          </a:p>
        </p:txBody>
      </p:sp>
      <p:pic>
        <p:nvPicPr>
          <p:cNvPr id="10" name="Imagem 3"/>
          <p:cNvPicPr/>
          <p:nvPr/>
        </p:nvPicPr>
        <p:blipFill rotWithShape="1">
          <a:blip r:embed="rId4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11" name="Imagem 5"/>
          <p:cNvPicPr/>
          <p:nvPr/>
        </p:nvPicPr>
        <p:blipFill>
          <a:blip r:embed="rId5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  <p:pic>
        <p:nvPicPr>
          <p:cNvPr id="13" name="Imagem 4"/>
          <p:cNvPicPr/>
          <p:nvPr/>
        </p:nvPicPr>
        <p:blipFill>
          <a:blip r:embed="rId6" cstate="print"/>
          <a:stretch/>
        </p:blipFill>
        <p:spPr>
          <a:xfrm>
            <a:off x="6984917" y="6660619"/>
            <a:ext cx="2591899" cy="863634"/>
          </a:xfrm>
          <a:prstGeom prst="rect">
            <a:avLst/>
          </a:prstGeom>
          <a:ln w="31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m 5"/>
          <p:cNvPicPr/>
          <p:nvPr/>
        </p:nvPicPr>
        <p:blipFill>
          <a:blip r:embed="rId2" cstate="print"/>
          <a:stretch/>
        </p:blipFill>
        <p:spPr>
          <a:xfrm>
            <a:off x="-36360" y="0"/>
            <a:ext cx="10116360" cy="6155640"/>
          </a:xfrm>
          <a:prstGeom prst="rect">
            <a:avLst/>
          </a:prstGeom>
          <a:ln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575640" y="2411640"/>
            <a:ext cx="9071280" cy="1704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5400" b="1" strike="noStrike" spc="-1" dirty="0" smtClean="0">
                <a:solidFill>
                  <a:srgbClr val="000000"/>
                </a:solidFill>
                <a:latin typeface="Arial"/>
              </a:rPr>
              <a:t>Local para fazer sua FORMALIZAÇÃO</a:t>
            </a:r>
            <a:endParaRPr lang="pt-BR" sz="5400" b="0" strike="noStrike" spc="-1" dirty="0">
              <a:latin typeface="Arial"/>
            </a:endParaRPr>
          </a:p>
        </p:txBody>
      </p:sp>
      <p:pic>
        <p:nvPicPr>
          <p:cNvPr id="7" name="Imagem 3"/>
          <p:cNvPicPr/>
          <p:nvPr/>
        </p:nvPicPr>
        <p:blipFill rotWithShape="1">
          <a:blip r:embed="rId3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8" name="Imagem 5"/>
          <p:cNvPicPr/>
          <p:nvPr/>
        </p:nvPicPr>
        <p:blipFill>
          <a:blip r:embed="rId4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  <p:pic>
        <p:nvPicPr>
          <p:cNvPr id="9" name="Imagem 4"/>
          <p:cNvPicPr/>
          <p:nvPr/>
        </p:nvPicPr>
        <p:blipFill>
          <a:blip r:embed="rId5" cstate="print"/>
          <a:stretch/>
        </p:blipFill>
        <p:spPr>
          <a:xfrm>
            <a:off x="6984917" y="6660619"/>
            <a:ext cx="2591899" cy="863634"/>
          </a:xfrm>
          <a:prstGeom prst="rect">
            <a:avLst/>
          </a:prstGeom>
          <a:ln w="31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000000"/>
                </a:solidFill>
                <a:latin typeface="Arial"/>
              </a:rPr>
              <a:t>FORMALIZAÇÃO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505536" y="1907640"/>
            <a:ext cx="9071280" cy="35283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800" b="1" strike="noStrike" spc="-1" dirty="0">
                <a:solidFill>
                  <a:srgbClr val="000000"/>
                </a:solidFill>
                <a:latin typeface="Calibri"/>
              </a:rPr>
              <a:t>PORTAL DO EMPREENDEDOR</a:t>
            </a:r>
            <a:endParaRPr lang="pt-BR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latin typeface="Calibri"/>
              </a:rPr>
              <a:t>www.portaldoempreendedor.gov.br/</a:t>
            </a:r>
            <a:endParaRPr lang="pt-BR" sz="4400" b="0" strike="noStrike" spc="-1" dirty="0">
              <a:latin typeface="Arial"/>
            </a:endParaRPr>
          </a:p>
        </p:txBody>
      </p:sp>
      <p:pic>
        <p:nvPicPr>
          <p:cNvPr id="243" name="Imagem 3"/>
          <p:cNvPicPr/>
          <p:nvPr/>
        </p:nvPicPr>
        <p:blipFill>
          <a:blip r:embed="rId2" cstate="print"/>
          <a:srcRect l="8878" r="7048" b="13948"/>
          <a:stretch/>
        </p:blipFill>
        <p:spPr>
          <a:xfrm>
            <a:off x="431640" y="6228000"/>
            <a:ext cx="2808000" cy="1110600"/>
          </a:xfrm>
          <a:prstGeom prst="rect">
            <a:avLst/>
          </a:prstGeom>
          <a:ln w="9360">
            <a:noFill/>
          </a:ln>
        </p:spPr>
      </p:pic>
      <p:pic>
        <p:nvPicPr>
          <p:cNvPr id="244" name="Imagem 4"/>
          <p:cNvPicPr/>
          <p:nvPr/>
        </p:nvPicPr>
        <p:blipFill>
          <a:blip r:embed="rId3" cstate="print"/>
          <a:stretch/>
        </p:blipFill>
        <p:spPr>
          <a:xfrm>
            <a:off x="6912360" y="6444000"/>
            <a:ext cx="2808000" cy="935640"/>
          </a:xfrm>
          <a:prstGeom prst="rect">
            <a:avLst/>
          </a:prstGeom>
          <a:ln w="9360">
            <a:noFill/>
          </a:ln>
        </p:spPr>
      </p:pic>
      <p:pic>
        <p:nvPicPr>
          <p:cNvPr id="245" name="Imagem 5"/>
          <p:cNvPicPr/>
          <p:nvPr/>
        </p:nvPicPr>
        <p:blipFill>
          <a:blip r:embed="rId4" cstate="print"/>
          <a:stretch/>
        </p:blipFill>
        <p:spPr>
          <a:xfrm>
            <a:off x="3600000" y="6228000"/>
            <a:ext cx="2808000" cy="118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m 73"/>
          <p:cNvPicPr/>
          <p:nvPr/>
        </p:nvPicPr>
        <p:blipFill>
          <a:blip r:embed="rId2" cstate="print"/>
          <a:stretch/>
        </p:blipFill>
        <p:spPr>
          <a:xfrm>
            <a:off x="-248" y="899517"/>
            <a:ext cx="10081120" cy="5670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2"/>
          <p:cNvPicPr/>
          <p:nvPr/>
        </p:nvPicPr>
        <p:blipFill>
          <a:blip r:embed="rId2" cstate="print"/>
          <a:stretch/>
        </p:blipFill>
        <p:spPr>
          <a:xfrm>
            <a:off x="12282" y="899517"/>
            <a:ext cx="10068344" cy="5663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"/>
          <p:cNvPicPr/>
          <p:nvPr/>
        </p:nvPicPr>
        <p:blipFill>
          <a:blip r:embed="rId2" cstate="print"/>
          <a:stretch/>
        </p:blipFill>
        <p:spPr>
          <a:xfrm>
            <a:off x="55848" y="1405387"/>
            <a:ext cx="9953016" cy="4750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m 74"/>
          <p:cNvPicPr/>
          <p:nvPr/>
        </p:nvPicPr>
        <p:blipFill>
          <a:blip r:embed="rId2" cstate="print"/>
          <a:stretch/>
        </p:blipFill>
        <p:spPr>
          <a:xfrm>
            <a:off x="-248" y="1043533"/>
            <a:ext cx="10063651" cy="5660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"/>
          <p:cNvPicPr/>
          <p:nvPr/>
        </p:nvPicPr>
        <p:blipFill>
          <a:blip r:embed="rId2" cstate="print"/>
          <a:stretch/>
        </p:blipFill>
        <p:spPr>
          <a:xfrm>
            <a:off x="82440" y="922320"/>
            <a:ext cx="9915120" cy="5714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504000" y="301320"/>
            <a:ext cx="9071280" cy="1030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 smtClean="0">
                <a:solidFill>
                  <a:srgbClr val="000000"/>
                </a:solidFill>
                <a:latin typeface="Calibri"/>
              </a:rPr>
              <a:t>CUSTO ÚNICO </a:t>
            </a:r>
            <a:r>
              <a:rPr lang="pt-BR" sz="4000" b="1" strike="noStrike" spc="-1" dirty="0">
                <a:solidFill>
                  <a:srgbClr val="000000"/>
                </a:solidFill>
                <a:latin typeface="Calibri"/>
              </a:rPr>
              <a:t>MENSAL</a:t>
            </a:r>
            <a:endParaRPr lang="pt-BR" sz="4000" b="0" strike="noStrike" spc="-1" dirty="0">
              <a:latin typeface="Arial"/>
            </a:endParaRPr>
          </a:p>
        </p:txBody>
      </p:sp>
      <p:pic>
        <p:nvPicPr>
          <p:cNvPr id="9" name="Imagem 3"/>
          <p:cNvPicPr/>
          <p:nvPr/>
        </p:nvPicPr>
        <p:blipFill rotWithShape="1">
          <a:blip r:embed="rId2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10" name="Imagem 5"/>
          <p:cNvPicPr/>
          <p:nvPr/>
        </p:nvPicPr>
        <p:blipFill>
          <a:blip r:embed="rId3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  <p:pic>
        <p:nvPicPr>
          <p:cNvPr id="11" name="Imagem 4"/>
          <p:cNvPicPr/>
          <p:nvPr/>
        </p:nvPicPr>
        <p:blipFill>
          <a:blip r:embed="rId4" cstate="print"/>
          <a:stretch/>
        </p:blipFill>
        <p:spPr>
          <a:xfrm>
            <a:off x="6984917" y="6660619"/>
            <a:ext cx="2591899" cy="863634"/>
          </a:xfrm>
          <a:prstGeom prst="rect">
            <a:avLst/>
          </a:prstGeom>
          <a:ln w="3175"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7904" y="1475581"/>
            <a:ext cx="763663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00" y="317027"/>
            <a:ext cx="9072360" cy="123110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MICROEMPREENDEDOR </a:t>
            </a:r>
            <a:br>
              <a:rPr lang="pt-BR" sz="40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BR" sz="40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INDIVIDUAL - MEI</a:t>
            </a:r>
            <a:endParaRPr lang="pt-BR" sz="40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87784" y="2060053"/>
            <a:ext cx="9432808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800" b="0" strike="noStrike" spc="-1" dirty="0">
              <a:latin typeface="Calibri" panose="020F0502020204030204" pitchFamily="34" charset="0"/>
            </a:endParaRPr>
          </a:p>
          <a:p>
            <a:pPr marL="241200" indent="-457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600" spc="-1" dirty="0" smtClean="0">
                <a:latin typeface="Calibri" panose="020F0502020204030204" pitchFamily="34" charset="0"/>
              </a:rPr>
              <a:t>MEI foi criado através da Lei Complementar nº 128 de 19 de dezembro de 2008;</a:t>
            </a:r>
          </a:p>
          <a:p>
            <a:pPr marL="241200" indent="-457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600" spc="-1" dirty="0" smtClean="0">
                <a:latin typeface="Calibri" panose="020F0502020204030204" pitchFamily="34" charset="0"/>
              </a:rPr>
              <a:t>Com objetivo de trazer para a formalidade todos os negócios, sejam eles comércio ou serviços que eram desenvolvidos na informalidade ou  seja sem a constituição de um CNPJ.</a:t>
            </a:r>
            <a:endParaRPr lang="pt-BR" sz="2600" b="0" strike="noStrike" spc="-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504000" y="301320"/>
            <a:ext cx="9071280" cy="11022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latin typeface="Calibri"/>
              </a:rPr>
              <a:t>COBERTURA PREVIDENCIÁRIA E CARÊNCIAS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575816" y="2267669"/>
            <a:ext cx="4193272" cy="50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 w="9360">
            <a:solidFill>
              <a:srgbClr val="98B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3"/>
          <p:cNvSpPr/>
          <p:nvPr/>
        </p:nvSpPr>
        <p:spPr>
          <a:xfrm>
            <a:off x="359792" y="2339677"/>
            <a:ext cx="4315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Wingdings 2" charset="2"/>
              <a:buChar char=""/>
            </a:pPr>
            <a:r>
              <a:rPr lang="pt-BR" sz="1800" b="1" strike="noStrike" spc="-1" dirty="0">
                <a:solidFill>
                  <a:srgbClr val="000000"/>
                </a:solidFill>
                <a:latin typeface="Calibri"/>
              </a:rPr>
              <a:t>Salário maternidade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274" name="CustomShape 4"/>
          <p:cNvSpPr/>
          <p:nvPr/>
        </p:nvSpPr>
        <p:spPr>
          <a:xfrm>
            <a:off x="5184640" y="2267669"/>
            <a:ext cx="2591976" cy="50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79637"/>
              </a:gs>
              <a:gs pos="100000">
                <a:srgbClr val="9BC348"/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5"/>
          <p:cNvSpPr/>
          <p:nvPr/>
        </p:nvSpPr>
        <p:spPr>
          <a:xfrm>
            <a:off x="5400352" y="2339677"/>
            <a:ext cx="20689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800" b="1" strike="noStrike" spc="-1" dirty="0">
                <a:solidFill>
                  <a:srgbClr val="FFFFFF"/>
                </a:solidFill>
                <a:latin typeface="Calibri"/>
              </a:rPr>
              <a:t>10 </a:t>
            </a:r>
            <a:r>
              <a:rPr lang="pt-BR" sz="1400" b="1" strike="noStrike" spc="-1" dirty="0">
                <a:solidFill>
                  <a:srgbClr val="FFFFFF"/>
                </a:solidFill>
                <a:latin typeface="Calibri"/>
              </a:rPr>
              <a:t>contribuições mensais</a:t>
            </a:r>
            <a:endParaRPr lang="pt-BR" sz="1400" b="0" strike="noStrike" spc="-1" dirty="0">
              <a:latin typeface="Arial"/>
            </a:endParaRPr>
          </a:p>
        </p:txBody>
      </p:sp>
      <p:sp>
        <p:nvSpPr>
          <p:cNvPr id="276" name="CustomShape 6"/>
          <p:cNvSpPr/>
          <p:nvPr/>
        </p:nvSpPr>
        <p:spPr>
          <a:xfrm>
            <a:off x="575816" y="2987749"/>
            <a:ext cx="4193280" cy="1152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 w="9360">
            <a:solidFill>
              <a:srgbClr val="98B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7"/>
          <p:cNvSpPr/>
          <p:nvPr/>
        </p:nvSpPr>
        <p:spPr>
          <a:xfrm>
            <a:off x="575560" y="3131765"/>
            <a:ext cx="4176720" cy="10804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Wingdings 2" charset="2"/>
              <a:buChar char=""/>
            </a:pPr>
            <a:r>
              <a:rPr lang="pt-BR" sz="1800" b="1" strike="noStrike" spc="-1" dirty="0">
                <a:solidFill>
                  <a:srgbClr val="000000"/>
                </a:solidFill>
                <a:latin typeface="Calibri"/>
              </a:rPr>
              <a:t>Auxílio Doença;</a:t>
            </a:r>
            <a:endParaRPr lang="pt-BR" sz="1800" b="0" strike="noStrike" spc="-1" dirty="0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Wingdings 2" charset="2"/>
              <a:buChar char=""/>
            </a:pPr>
            <a:r>
              <a:rPr lang="pt-BR" sz="1800" b="1" strike="noStrike" spc="-1" dirty="0">
                <a:solidFill>
                  <a:srgbClr val="000000"/>
                </a:solidFill>
                <a:latin typeface="Calibri"/>
              </a:rPr>
              <a:t>Aposentadoria por invalidez;</a:t>
            </a:r>
            <a:endParaRPr lang="pt-BR" sz="1800" b="0" strike="noStrike" spc="-1" dirty="0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Wingdings 2" charset="2"/>
              <a:buChar char=""/>
            </a:pPr>
            <a:r>
              <a:rPr lang="pt-BR" sz="1800" b="1" strike="noStrike" spc="-1" dirty="0">
                <a:solidFill>
                  <a:srgbClr val="000000"/>
                </a:solidFill>
                <a:latin typeface="Calibri"/>
              </a:rPr>
              <a:t>Auxílio </a:t>
            </a:r>
            <a:r>
              <a:rPr lang="pt-BR" sz="1800" b="1" strike="noStrike" spc="-1" dirty="0" smtClean="0">
                <a:solidFill>
                  <a:srgbClr val="000000"/>
                </a:solidFill>
                <a:latin typeface="Calibri"/>
              </a:rPr>
              <a:t>reclusão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278" name="CustomShape 8"/>
          <p:cNvSpPr/>
          <p:nvPr/>
        </p:nvSpPr>
        <p:spPr>
          <a:xfrm>
            <a:off x="5184656" y="2987749"/>
            <a:ext cx="2663968" cy="100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79637"/>
              </a:gs>
              <a:gs pos="100000">
                <a:srgbClr val="9BC348"/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9"/>
          <p:cNvSpPr/>
          <p:nvPr/>
        </p:nvSpPr>
        <p:spPr>
          <a:xfrm>
            <a:off x="5328344" y="3275781"/>
            <a:ext cx="226404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latin typeface="Calibri"/>
              </a:rPr>
              <a:t>12 </a:t>
            </a:r>
            <a:r>
              <a:rPr lang="pt-BR" sz="1500" b="1" strike="noStrike" spc="-1" dirty="0">
                <a:solidFill>
                  <a:srgbClr val="FFFFFF"/>
                </a:solidFill>
                <a:latin typeface="Calibri"/>
              </a:rPr>
              <a:t>contribuições mensais </a:t>
            </a:r>
            <a:endParaRPr lang="pt-BR" sz="1500" b="0" strike="noStrike" spc="-1" dirty="0">
              <a:latin typeface="Arial"/>
            </a:endParaRPr>
          </a:p>
        </p:txBody>
      </p:sp>
      <p:sp>
        <p:nvSpPr>
          <p:cNvPr id="280" name="CustomShape 10"/>
          <p:cNvSpPr/>
          <p:nvPr/>
        </p:nvSpPr>
        <p:spPr>
          <a:xfrm>
            <a:off x="5184632" y="1619597"/>
            <a:ext cx="2591984" cy="431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437F"/>
              </a:gs>
              <a:gs pos="100000">
                <a:srgbClr val="7B57A5"/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11"/>
          <p:cNvSpPr/>
          <p:nvPr/>
        </p:nvSpPr>
        <p:spPr>
          <a:xfrm>
            <a:off x="5408160" y="1619597"/>
            <a:ext cx="2224440" cy="57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800" b="1" strike="noStrike" spc="-1" dirty="0">
                <a:solidFill>
                  <a:srgbClr val="FFFFFF"/>
                </a:solidFill>
                <a:latin typeface="Calibri"/>
              </a:rPr>
              <a:t>XXX </a:t>
            </a:r>
            <a:r>
              <a:rPr lang="pt-BR" sz="1400" b="1" strike="noStrike" spc="-1" dirty="0">
                <a:solidFill>
                  <a:srgbClr val="FFFFFF"/>
                </a:solidFill>
                <a:latin typeface="Calibri"/>
              </a:rPr>
              <a:t>contribuições mensais </a:t>
            </a:r>
            <a:endParaRPr lang="pt-BR" sz="1400" b="0" strike="noStrike" spc="-1" dirty="0">
              <a:latin typeface="Arial"/>
            </a:endParaRPr>
          </a:p>
        </p:txBody>
      </p:sp>
      <p:sp>
        <p:nvSpPr>
          <p:cNvPr id="282" name="CustomShape 12"/>
          <p:cNvSpPr/>
          <p:nvPr/>
        </p:nvSpPr>
        <p:spPr>
          <a:xfrm>
            <a:off x="540640" y="1619597"/>
            <a:ext cx="4211640" cy="431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 w="9360">
            <a:solidFill>
              <a:srgbClr val="7D5F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13"/>
          <p:cNvSpPr/>
          <p:nvPr/>
        </p:nvSpPr>
        <p:spPr>
          <a:xfrm>
            <a:off x="647824" y="1619597"/>
            <a:ext cx="4070160" cy="4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Wingdings 2" charset="2"/>
              <a:buChar char=""/>
            </a:pPr>
            <a:r>
              <a:rPr lang="pt-BR" sz="1800" b="1" strike="noStrike" spc="-1" dirty="0">
                <a:solidFill>
                  <a:srgbClr val="000000"/>
                </a:solidFill>
                <a:latin typeface="Calibri"/>
              </a:rPr>
              <a:t>Aposentadoria por idade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284" name="CustomShape 14"/>
          <p:cNvSpPr/>
          <p:nvPr/>
        </p:nvSpPr>
        <p:spPr>
          <a:xfrm>
            <a:off x="7992720" y="1895487"/>
            <a:ext cx="1944136" cy="1740218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600" b="1" strike="noStrike" spc="-1" dirty="0">
                <a:latin typeface="Arial"/>
              </a:rPr>
              <a:t>ININTERRUPTOS</a:t>
            </a:r>
            <a:endParaRPr lang="pt-BR" sz="1600" b="0" strike="noStrike" spc="-1" dirty="0">
              <a:latin typeface="Arial"/>
            </a:endParaRPr>
          </a:p>
        </p:txBody>
      </p:sp>
      <p:sp>
        <p:nvSpPr>
          <p:cNvPr id="285" name="CustomShape 15"/>
          <p:cNvSpPr/>
          <p:nvPr/>
        </p:nvSpPr>
        <p:spPr>
          <a:xfrm>
            <a:off x="4896296" y="4355901"/>
            <a:ext cx="3240360" cy="975708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86" name="CustomShape 16"/>
          <p:cNvSpPr/>
          <p:nvPr/>
        </p:nvSpPr>
        <p:spPr>
          <a:xfrm>
            <a:off x="4968304" y="4427909"/>
            <a:ext cx="2820240" cy="78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1600" b="1" strike="noStrike" spc="-1" dirty="0">
                <a:solidFill>
                  <a:schemeClr val="bg1"/>
                </a:solidFill>
                <a:latin typeface="Calibri"/>
              </a:rPr>
              <a:t>Depende do tempo de </a:t>
            </a:r>
            <a:r>
              <a:rPr lang="pt-BR" sz="1600" b="1" strike="noStrike" spc="-1" dirty="0" smtClean="0">
                <a:solidFill>
                  <a:schemeClr val="bg1"/>
                </a:solidFill>
                <a:latin typeface="Calibri"/>
              </a:rPr>
              <a:t>contribuição, </a:t>
            </a:r>
            <a:endParaRPr lang="pt-BR" sz="1600" b="0" strike="noStrike" spc="-1" dirty="0">
              <a:solidFill>
                <a:schemeClr val="bg1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600" b="1" strike="noStrike" spc="-1" dirty="0">
                <a:solidFill>
                  <a:schemeClr val="bg1"/>
                </a:solidFill>
                <a:latin typeface="Calibri"/>
              </a:rPr>
              <a:t>Idade do cônjuge e tempo de </a:t>
            </a:r>
            <a:r>
              <a:rPr lang="pt-BR" sz="1600" b="1" strike="noStrike" spc="-1" dirty="0" smtClean="0">
                <a:solidFill>
                  <a:schemeClr val="bg1"/>
                </a:solidFill>
                <a:latin typeface="Calibri"/>
              </a:rPr>
              <a:t>união.</a:t>
            </a:r>
            <a:endParaRPr lang="pt-BR" sz="1600" b="0" strike="noStrike" spc="-1" dirty="0">
              <a:solidFill>
                <a:schemeClr val="bg1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600" b="1" strike="noStrike" spc="-1" dirty="0">
                <a:solidFill>
                  <a:schemeClr val="bg1"/>
                </a:solidFill>
                <a:latin typeface="Calibri"/>
              </a:rPr>
              <a:t>Filho menor 18 anos.</a:t>
            </a:r>
            <a:endParaRPr lang="pt-BR" sz="1600" b="0" strike="noStrike" spc="-1" dirty="0">
              <a:solidFill>
                <a:schemeClr val="bg1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400" b="0" strike="noStrike" spc="-1" dirty="0">
              <a:latin typeface="Arial"/>
            </a:endParaRPr>
          </a:p>
        </p:txBody>
      </p:sp>
      <p:sp>
        <p:nvSpPr>
          <p:cNvPr id="287" name="CustomShape 17"/>
          <p:cNvSpPr/>
          <p:nvPr/>
        </p:nvSpPr>
        <p:spPr>
          <a:xfrm>
            <a:off x="668208" y="4499917"/>
            <a:ext cx="4156080" cy="585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18"/>
          <p:cNvSpPr/>
          <p:nvPr/>
        </p:nvSpPr>
        <p:spPr>
          <a:xfrm>
            <a:off x="648296" y="4571925"/>
            <a:ext cx="4248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Wingdings 2" charset="2"/>
              <a:buChar char=""/>
            </a:pPr>
            <a:r>
              <a:rPr lang="pt-BR" sz="1800" b="1" strike="noStrike" spc="-1" dirty="0">
                <a:solidFill>
                  <a:srgbClr val="000000"/>
                </a:solidFill>
                <a:latin typeface="Calibri"/>
              </a:rPr>
              <a:t>Pensão por morte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289" name="CustomShape 19"/>
          <p:cNvSpPr/>
          <p:nvPr/>
        </p:nvSpPr>
        <p:spPr>
          <a:xfrm>
            <a:off x="8280520" y="4427909"/>
            <a:ext cx="1728344" cy="7547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600" b="1" strike="noStrike" spc="-1" dirty="0">
                <a:solidFill>
                  <a:srgbClr val="000000"/>
                </a:solidFill>
                <a:latin typeface="Arial"/>
              </a:rPr>
              <a:t>18 contribuições </a:t>
            </a:r>
            <a:endParaRPr lang="pt-B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600" b="1" strike="noStrike" spc="-1" dirty="0">
                <a:solidFill>
                  <a:srgbClr val="000000"/>
                </a:solidFill>
                <a:latin typeface="Arial"/>
              </a:rPr>
              <a:t>2 anos de união</a:t>
            </a:r>
            <a:endParaRPr lang="pt-BR" sz="1600" b="0" strike="noStrike" spc="-1" dirty="0">
              <a:latin typeface="Arial"/>
            </a:endParaRPr>
          </a:p>
        </p:txBody>
      </p:sp>
      <p:sp>
        <p:nvSpPr>
          <p:cNvPr id="293" name="CustomShape 20"/>
          <p:cNvSpPr/>
          <p:nvPr/>
        </p:nvSpPr>
        <p:spPr>
          <a:xfrm>
            <a:off x="864312" y="5724053"/>
            <a:ext cx="4176000" cy="64764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294" name="CustomShape 21"/>
          <p:cNvSpPr/>
          <p:nvPr/>
        </p:nvSpPr>
        <p:spPr>
          <a:xfrm>
            <a:off x="1152288" y="5796061"/>
            <a:ext cx="3672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latin typeface="Calibri"/>
              </a:rPr>
              <a:t>Acidente de Trabalho</a:t>
            </a:r>
            <a:endParaRPr lang="pt-BR" sz="2400" b="1" strike="noStrike" spc="-1" dirty="0">
              <a:latin typeface="Arial"/>
            </a:endParaRPr>
          </a:p>
        </p:txBody>
      </p:sp>
      <p:sp>
        <p:nvSpPr>
          <p:cNvPr id="295" name="CustomShape 22"/>
          <p:cNvSpPr/>
          <p:nvPr/>
        </p:nvSpPr>
        <p:spPr>
          <a:xfrm>
            <a:off x="5616377" y="5652045"/>
            <a:ext cx="2952328" cy="79164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strike="noStrike" spc="-1" dirty="0" smtClean="0">
                <a:solidFill>
                  <a:schemeClr val="tx1"/>
                </a:solidFill>
                <a:latin typeface="Calibri" panose="020F0502020204030204" pitchFamily="34" charset="0"/>
              </a:rPr>
              <a:t>Benefício a </a:t>
            </a:r>
            <a:r>
              <a:rPr lang="pt-BR" sz="2000" b="0" strike="noStrike" spc="-1" dirty="0">
                <a:solidFill>
                  <a:schemeClr val="tx1"/>
                </a:solidFill>
                <a:latin typeface="Calibri" panose="020F0502020204030204" pitchFamily="34" charset="0"/>
              </a:rPr>
              <a:t>partir da</a:t>
            </a:r>
          </a:p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chemeClr val="tx1"/>
                </a:solidFill>
                <a:latin typeface="Calibri" panose="020F0502020204030204" pitchFamily="34" charset="0"/>
              </a:rPr>
              <a:t> primeira contribuição</a:t>
            </a:r>
          </a:p>
        </p:txBody>
      </p:sp>
      <p:pic>
        <p:nvPicPr>
          <p:cNvPr id="27" name="Imagem 3"/>
          <p:cNvPicPr/>
          <p:nvPr/>
        </p:nvPicPr>
        <p:blipFill rotWithShape="1">
          <a:blip r:embed="rId2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28" name="Imagem 5"/>
          <p:cNvPicPr/>
          <p:nvPr/>
        </p:nvPicPr>
        <p:blipFill>
          <a:blip r:embed="rId3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  <p:pic>
        <p:nvPicPr>
          <p:cNvPr id="29" name="Imagem 4"/>
          <p:cNvPicPr/>
          <p:nvPr/>
        </p:nvPicPr>
        <p:blipFill>
          <a:blip r:embed="rId4" cstate="print"/>
          <a:stretch/>
        </p:blipFill>
        <p:spPr>
          <a:xfrm>
            <a:off x="6984917" y="6660619"/>
            <a:ext cx="2591899" cy="863634"/>
          </a:xfrm>
          <a:prstGeom prst="rect">
            <a:avLst/>
          </a:prstGeom>
          <a:ln w="31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504000" y="251280"/>
            <a:ext cx="9071280" cy="10802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0000"/>
                </a:solidFill>
                <a:latin typeface="Calibri"/>
              </a:rPr>
              <a:t>VANTAGENS DA FORMALIZAÇÃO</a:t>
            </a:r>
            <a:endParaRPr lang="pt-BR" sz="3600" b="0" strike="noStrike" spc="-1" dirty="0"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575640" y="1475581"/>
            <a:ext cx="9071280" cy="4248000"/>
          </a:xfrm>
          <a:prstGeom prst="rect">
            <a:avLst/>
          </a:prstGeom>
          <a:noFill/>
          <a:ln w="2844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126900" indent="-342900">
              <a:spcAft>
                <a:spcPts val="6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Alvará Provisório (180 dias);</a:t>
            </a:r>
            <a:endParaRPr lang="pt-BR" sz="2200" b="0" strike="noStrike" spc="-1" dirty="0">
              <a:latin typeface="Calibri" panose="020F0502020204030204" pitchFamily="34" charset="0"/>
            </a:endParaRPr>
          </a:p>
          <a:p>
            <a:pPr marL="126900" indent="-342900">
              <a:spcAft>
                <a:spcPts val="6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Isenção de taxas - (registro/alvará, licença de funcionamento);</a:t>
            </a:r>
            <a:endParaRPr lang="pt-BR" sz="2200" b="0" strike="noStrike" spc="-1" dirty="0">
              <a:latin typeface="Calibri" panose="020F0502020204030204" pitchFamily="34" charset="0"/>
            </a:endParaRPr>
          </a:p>
          <a:p>
            <a:pPr marL="126900" indent="-342900">
              <a:spcAft>
                <a:spcPts val="6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Controles simplificados (</a:t>
            </a:r>
            <a:r>
              <a:rPr lang="pt-BR" sz="2200" b="1" i="1" strike="noStrike" spc="-1" dirty="0">
                <a:solidFill>
                  <a:srgbClr val="FF0000"/>
                </a:solidFill>
                <a:latin typeface="Calibri" panose="020F0502020204030204" pitchFamily="34" charset="0"/>
              </a:rPr>
              <a:t>não há necessidade de contador</a:t>
            </a:r>
            <a:r>
              <a:rPr lang="pt-BR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);</a:t>
            </a:r>
            <a:endParaRPr lang="pt-BR" sz="2200" b="0" strike="noStrike" spc="-1" dirty="0">
              <a:latin typeface="Calibri" panose="020F0502020204030204" pitchFamily="34" charset="0"/>
            </a:endParaRPr>
          </a:p>
          <a:p>
            <a:pPr marL="126900" indent="-342900">
              <a:spcAft>
                <a:spcPts val="6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Dispensa de vistorias prévias (escritório de contato);</a:t>
            </a:r>
            <a:endParaRPr lang="pt-BR" sz="2200" b="0" strike="noStrike" spc="-1" dirty="0">
              <a:latin typeface="Calibri" panose="020F0502020204030204" pitchFamily="34" charset="0"/>
            </a:endParaRPr>
          </a:p>
          <a:p>
            <a:pPr marL="126900" indent="-342900">
              <a:spcAft>
                <a:spcPts val="6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Emissão de Nota Fiscal de SERVIÇO somente com alvará aprovado;</a:t>
            </a:r>
            <a:endParaRPr lang="pt-BR" sz="2200" b="0" strike="noStrike" spc="-1" dirty="0">
              <a:latin typeface="Calibri" panose="020F0502020204030204" pitchFamily="34" charset="0"/>
            </a:endParaRPr>
          </a:p>
          <a:p>
            <a:pPr marL="126900" indent="-342900">
              <a:spcAft>
                <a:spcPts val="6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Emissão de Nota Fiscal de COMÉRCIO não necessita alvará</a:t>
            </a:r>
            <a:r>
              <a:rPr lang="pt-BR" sz="22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  <a:endParaRPr lang="pt-BR" sz="2200" spc="-1" dirty="0">
              <a:latin typeface="Calibri" panose="020F0502020204030204" pitchFamily="34" charset="0"/>
            </a:endParaRPr>
          </a:p>
          <a:p>
            <a:pPr marL="126900" indent="-342900">
              <a:spcAft>
                <a:spcPts val="6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2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pt-BR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Ver atividades no CNPJ – qual nota pode ser emitida)</a:t>
            </a:r>
            <a:endParaRPr lang="pt-BR" sz="2200" b="0" strike="noStrike" spc="-1" dirty="0">
              <a:latin typeface="Calibri" panose="020F0502020204030204" pitchFamily="34" charset="0"/>
            </a:endParaRPr>
          </a:p>
          <a:p>
            <a:pPr marL="126900" indent="-342900">
              <a:spcAft>
                <a:spcPts val="6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Acesso a serviços bancários, inclusive crédito facilitado;</a:t>
            </a:r>
            <a:endParaRPr lang="pt-BR" sz="2200" b="0" strike="noStrike" spc="-1" dirty="0">
              <a:latin typeface="Calibri" panose="020F0502020204030204" pitchFamily="34" charset="0"/>
            </a:endParaRPr>
          </a:p>
          <a:p>
            <a:pPr marL="126900" indent="-342900">
              <a:spcAft>
                <a:spcPts val="6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Cobertura Previdenciária para o Empreendedor e sua família;</a:t>
            </a:r>
            <a:endParaRPr lang="pt-BR" sz="2200" b="0" strike="noStrike" spc="-1" dirty="0">
              <a:latin typeface="Calibri" panose="020F0502020204030204" pitchFamily="34" charset="0"/>
            </a:endParaRPr>
          </a:p>
          <a:p>
            <a:pPr marL="126900" indent="-342900">
              <a:spcAft>
                <a:spcPts val="6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Apoio técnico do SEBRAE na organização do negócio sem custo;</a:t>
            </a:r>
            <a:endParaRPr lang="pt-BR" sz="2200" b="0" strike="noStrike" spc="-1" dirty="0">
              <a:latin typeface="Calibri" panose="020F0502020204030204" pitchFamily="34" charset="0"/>
            </a:endParaRPr>
          </a:p>
          <a:p>
            <a:pPr marL="126900" indent="-342900">
              <a:spcAft>
                <a:spcPts val="6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Participação de compras públicas (licitações);</a:t>
            </a:r>
            <a:endParaRPr lang="pt-BR" sz="2200" b="0" strike="noStrike" spc="-1" dirty="0">
              <a:latin typeface="Calibri" panose="020F0502020204030204" pitchFamily="34" charset="0"/>
            </a:endParaRPr>
          </a:p>
          <a:p>
            <a:pPr marL="126900" indent="-342900">
              <a:spcAft>
                <a:spcPts val="6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200" b="0" u="sng" strike="noStrike" spc="-1" dirty="0">
                <a:solidFill>
                  <a:srgbClr val="0000FF"/>
                </a:solidFill>
                <a:uFillTx/>
                <a:latin typeface="Calibri" panose="020F0502020204030204" pitchFamily="34" charset="0"/>
                <a:hlinkClick r:id="rId2"/>
              </a:rPr>
              <a:t>http://www.comprapr.com.br/index.php</a:t>
            </a:r>
            <a:endParaRPr lang="pt-BR" sz="2200" b="0" strike="noStrike" spc="-1" dirty="0">
              <a:latin typeface="Calibri" panose="020F0502020204030204" pitchFamily="34" charset="0"/>
            </a:endParaRPr>
          </a:p>
        </p:txBody>
      </p:sp>
      <p:pic>
        <p:nvPicPr>
          <p:cNvPr id="7" name="Imagem 3"/>
          <p:cNvPicPr/>
          <p:nvPr/>
        </p:nvPicPr>
        <p:blipFill rotWithShape="1">
          <a:blip r:embed="rId3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8" name="Imagem 5"/>
          <p:cNvPicPr/>
          <p:nvPr/>
        </p:nvPicPr>
        <p:blipFill>
          <a:blip r:embed="rId4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  <p:pic>
        <p:nvPicPr>
          <p:cNvPr id="9" name="Imagem 4"/>
          <p:cNvPicPr/>
          <p:nvPr/>
        </p:nvPicPr>
        <p:blipFill>
          <a:blip r:embed="rId5" cstate="print"/>
          <a:stretch/>
        </p:blipFill>
        <p:spPr>
          <a:xfrm>
            <a:off x="6984917" y="6660619"/>
            <a:ext cx="2591899" cy="863634"/>
          </a:xfrm>
          <a:prstGeom prst="rect">
            <a:avLst/>
          </a:prstGeom>
          <a:ln w="31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504000" y="301320"/>
            <a:ext cx="9071280" cy="1030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0000"/>
                </a:solidFill>
                <a:latin typeface="Calibri"/>
              </a:rPr>
              <a:t>OBRIGAÇÕES</a:t>
            </a:r>
            <a:endParaRPr lang="pt-BR" sz="3600" b="0" strike="noStrike" spc="-1" dirty="0"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503640" y="1763640"/>
            <a:ext cx="9071640" cy="438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126900" indent="-342900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000" b="1" strike="noStrike" spc="-1" dirty="0">
                <a:solidFill>
                  <a:srgbClr val="000000"/>
                </a:solidFill>
                <a:latin typeface="Arial"/>
              </a:rPr>
              <a:t>Obtenção de licenças para funcionamento </a:t>
            </a:r>
            <a:r>
              <a:rPr lang="pt-BR" sz="2000" b="1" strike="noStrike" spc="-1" dirty="0">
                <a:solidFill>
                  <a:srgbClr val="FF0000"/>
                </a:solidFill>
                <a:latin typeface="Arial"/>
              </a:rPr>
              <a:t>Alvará;</a:t>
            </a:r>
            <a:endParaRPr lang="pt-BR" sz="2000" b="0" strike="noStrike" spc="-1" dirty="0">
              <a:latin typeface="Arial"/>
            </a:endParaRPr>
          </a:p>
          <a:p>
            <a:pPr marL="126900" indent="-342900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000" b="1" strike="noStrike" spc="-1" dirty="0" smtClean="0">
                <a:solidFill>
                  <a:srgbClr val="000000"/>
                </a:solidFill>
                <a:latin typeface="Arial"/>
              </a:rPr>
              <a:t>Reter </a:t>
            </a:r>
            <a:r>
              <a:rPr lang="pt-BR" sz="2000" b="1" strike="noStrike" spc="-1" dirty="0">
                <a:solidFill>
                  <a:srgbClr val="000000"/>
                </a:solidFill>
                <a:latin typeface="Arial"/>
              </a:rPr>
              <a:t>notas fiscais de suas compras realizadas;</a:t>
            </a:r>
            <a:endParaRPr lang="pt-BR" sz="2000" b="0" strike="noStrike" spc="-1" dirty="0">
              <a:latin typeface="Arial"/>
            </a:endParaRPr>
          </a:p>
          <a:p>
            <a:pPr marL="126900" indent="-342900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000" b="1" strike="noStrike" spc="-1" dirty="0" smtClean="0">
                <a:solidFill>
                  <a:srgbClr val="000000"/>
                </a:solidFill>
                <a:latin typeface="Arial"/>
              </a:rPr>
              <a:t>Emissão </a:t>
            </a:r>
            <a:r>
              <a:rPr lang="pt-BR" sz="2000" b="1" strike="noStrike" spc="-1" dirty="0">
                <a:solidFill>
                  <a:srgbClr val="000000"/>
                </a:solidFill>
                <a:latin typeface="Arial"/>
              </a:rPr>
              <a:t>Notas Fiscais de vendas, obrigatório para </a:t>
            </a:r>
            <a:r>
              <a:rPr lang="pt-BR" sz="2000" b="1" strike="noStrike" spc="-1" dirty="0">
                <a:solidFill>
                  <a:srgbClr val="FF0000"/>
                </a:solidFill>
                <a:latin typeface="Arial"/>
              </a:rPr>
              <a:t>pessoas jurídicas;</a:t>
            </a:r>
            <a:endParaRPr lang="pt-BR" sz="2000" b="0" strike="noStrike" spc="-1" dirty="0">
              <a:latin typeface="Arial"/>
            </a:endParaRPr>
          </a:p>
          <a:p>
            <a:pPr marL="126900" indent="-342900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000" b="1" strike="noStrike" spc="-1" dirty="0" smtClean="0">
                <a:solidFill>
                  <a:srgbClr val="000000"/>
                </a:solidFill>
                <a:latin typeface="Arial"/>
              </a:rPr>
              <a:t>Preencher </a:t>
            </a:r>
            <a:r>
              <a:rPr lang="pt-BR" sz="2000" b="1" strike="noStrike" spc="-1" dirty="0">
                <a:solidFill>
                  <a:srgbClr val="000000"/>
                </a:solidFill>
                <a:latin typeface="Arial"/>
              </a:rPr>
              <a:t>o </a:t>
            </a:r>
            <a:r>
              <a:rPr lang="pt-BR" sz="2000" b="1" u="sng" strike="noStrike" spc="-1" dirty="0">
                <a:solidFill>
                  <a:srgbClr val="0000FF"/>
                </a:solidFill>
                <a:uFillTx/>
                <a:latin typeface="Arial"/>
                <a:hlinkClick r:id="rId2"/>
              </a:rPr>
              <a:t>Relatório mensal das Receitas Brutas</a:t>
            </a:r>
            <a:r>
              <a:rPr lang="pt-BR" sz="2000" b="1" strike="noStrike" spc="-1" dirty="0">
                <a:solidFill>
                  <a:srgbClr val="000000"/>
                </a:solidFill>
                <a:latin typeface="Arial"/>
              </a:rPr>
              <a:t>;</a:t>
            </a:r>
            <a:endParaRPr lang="pt-BR" sz="2000" b="0" strike="noStrike" spc="-1" dirty="0">
              <a:latin typeface="Arial"/>
            </a:endParaRPr>
          </a:p>
          <a:p>
            <a:pPr marL="126900" indent="-342900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000" b="1" strike="noStrike" spc="-1" dirty="0" smtClean="0">
                <a:solidFill>
                  <a:srgbClr val="000000"/>
                </a:solidFill>
                <a:latin typeface="Arial"/>
              </a:rPr>
              <a:t>Declaração </a:t>
            </a:r>
            <a:r>
              <a:rPr lang="pt-BR" sz="2000" b="1" strike="noStrike" spc="-1" dirty="0">
                <a:solidFill>
                  <a:srgbClr val="000000"/>
                </a:solidFill>
                <a:latin typeface="Arial"/>
              </a:rPr>
              <a:t>anual simplificada de faturamento DASN (janeiro a maio);</a:t>
            </a:r>
            <a:endParaRPr lang="pt-BR" sz="2000" b="0" strike="noStrike" spc="-1" dirty="0">
              <a:latin typeface="Arial"/>
            </a:endParaRPr>
          </a:p>
          <a:p>
            <a:pPr marL="126900" indent="-342900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000" b="1" strike="noStrike" spc="-1" dirty="0" smtClean="0">
                <a:solidFill>
                  <a:srgbClr val="000000"/>
                </a:solidFill>
                <a:latin typeface="Arial"/>
              </a:rPr>
              <a:t>Manter </a:t>
            </a:r>
            <a:r>
              <a:rPr lang="pt-BR" sz="2000" b="1" strike="noStrike" spc="-1" dirty="0">
                <a:solidFill>
                  <a:srgbClr val="000000"/>
                </a:solidFill>
                <a:latin typeface="Arial"/>
              </a:rPr>
              <a:t>em dia o pagamento do Boleto DAS (INSS).</a:t>
            </a:r>
            <a:endParaRPr lang="pt-BR" sz="2000" b="0" strike="noStrike" spc="-1" dirty="0">
              <a:latin typeface="Arial"/>
            </a:endParaRPr>
          </a:p>
        </p:txBody>
      </p:sp>
      <p:pic>
        <p:nvPicPr>
          <p:cNvPr id="7" name="Imagem 3"/>
          <p:cNvPicPr/>
          <p:nvPr/>
        </p:nvPicPr>
        <p:blipFill rotWithShape="1">
          <a:blip r:embed="rId3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9" name="Imagem 5"/>
          <p:cNvPicPr/>
          <p:nvPr/>
        </p:nvPicPr>
        <p:blipFill>
          <a:blip r:embed="rId4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  <p:pic>
        <p:nvPicPr>
          <p:cNvPr id="10" name="Imagem 4"/>
          <p:cNvPicPr/>
          <p:nvPr/>
        </p:nvPicPr>
        <p:blipFill>
          <a:blip r:embed="rId5" cstate="print"/>
          <a:stretch/>
        </p:blipFill>
        <p:spPr>
          <a:xfrm>
            <a:off x="6984917" y="6660619"/>
            <a:ext cx="2591899" cy="863634"/>
          </a:xfrm>
          <a:prstGeom prst="rect">
            <a:avLst/>
          </a:prstGeom>
          <a:ln w="31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504000" y="301320"/>
            <a:ext cx="9071280" cy="11742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0000"/>
                </a:solidFill>
                <a:latin typeface="Calibri"/>
              </a:rPr>
              <a:t>DEIXO DE SER MEI QUANDO?</a:t>
            </a:r>
            <a:endParaRPr lang="pt-BR" sz="3600" b="0" strike="noStrike" spc="-1" dirty="0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2547000" y="1980000"/>
            <a:ext cx="4949640" cy="1176120"/>
          </a:xfrm>
          <a:prstGeom prst="roundRect">
            <a:avLst>
              <a:gd name="adj" fmla="val 16667"/>
            </a:avLst>
          </a:prstGeom>
          <a:solidFill>
            <a:srgbClr val="E46C0A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3"/>
          <p:cNvSpPr/>
          <p:nvPr/>
        </p:nvSpPr>
        <p:spPr>
          <a:xfrm>
            <a:off x="2664720" y="2315520"/>
            <a:ext cx="475164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FFFF"/>
                </a:solidFill>
                <a:latin typeface="Calibri"/>
              </a:rPr>
              <a:t>+ de 1 empregado</a:t>
            </a:r>
            <a:endParaRPr lang="pt-BR" sz="2800" b="0" strike="noStrike" spc="-1" dirty="0">
              <a:latin typeface="Arial"/>
            </a:endParaRPr>
          </a:p>
        </p:txBody>
      </p:sp>
      <p:sp>
        <p:nvSpPr>
          <p:cNvPr id="309" name="CustomShape 4"/>
          <p:cNvSpPr/>
          <p:nvPr/>
        </p:nvSpPr>
        <p:spPr>
          <a:xfrm>
            <a:off x="2547000" y="3264480"/>
            <a:ext cx="4949640" cy="117576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5"/>
          <p:cNvSpPr/>
          <p:nvPr/>
        </p:nvSpPr>
        <p:spPr>
          <a:xfrm>
            <a:off x="2592000" y="3611880"/>
            <a:ext cx="516312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FFFF"/>
                </a:solidFill>
                <a:latin typeface="Calibri"/>
              </a:rPr>
              <a:t>+ de R$ 81.000,00/ano</a:t>
            </a:r>
            <a:endParaRPr lang="pt-BR" sz="2800" b="0" strike="noStrike" spc="-1" dirty="0">
              <a:latin typeface="Arial"/>
            </a:endParaRPr>
          </a:p>
        </p:txBody>
      </p:sp>
      <p:sp>
        <p:nvSpPr>
          <p:cNvPr id="311" name="CustomShape 6"/>
          <p:cNvSpPr/>
          <p:nvPr/>
        </p:nvSpPr>
        <p:spPr>
          <a:xfrm>
            <a:off x="2547000" y="4547520"/>
            <a:ext cx="4949640" cy="117612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7"/>
          <p:cNvSpPr/>
          <p:nvPr/>
        </p:nvSpPr>
        <p:spPr>
          <a:xfrm>
            <a:off x="2448000" y="4907880"/>
            <a:ext cx="504864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FFFF"/>
                </a:solidFill>
                <a:latin typeface="Calibri"/>
              </a:rPr>
              <a:t>   Entrada de sócio(s)</a:t>
            </a:r>
            <a:endParaRPr lang="pt-BR" sz="2800" b="0" strike="noStrike" spc="-1" dirty="0">
              <a:latin typeface="Arial"/>
            </a:endParaRPr>
          </a:p>
        </p:txBody>
      </p:sp>
      <p:pic>
        <p:nvPicPr>
          <p:cNvPr id="12" name="Imagem 3"/>
          <p:cNvPicPr/>
          <p:nvPr/>
        </p:nvPicPr>
        <p:blipFill rotWithShape="1">
          <a:blip r:embed="rId2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13" name="Imagem 5"/>
          <p:cNvPicPr/>
          <p:nvPr/>
        </p:nvPicPr>
        <p:blipFill>
          <a:blip r:embed="rId3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  <p:pic>
        <p:nvPicPr>
          <p:cNvPr id="14" name="Imagem 4"/>
          <p:cNvPicPr/>
          <p:nvPr/>
        </p:nvPicPr>
        <p:blipFill>
          <a:blip r:embed="rId4" cstate="print"/>
          <a:stretch/>
        </p:blipFill>
        <p:spPr>
          <a:xfrm>
            <a:off x="6984917" y="6660619"/>
            <a:ext cx="2591899" cy="863634"/>
          </a:xfrm>
          <a:prstGeom prst="rect">
            <a:avLst/>
          </a:prstGeom>
          <a:ln w="31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2"/>
          <p:cNvSpPr/>
          <p:nvPr/>
        </p:nvSpPr>
        <p:spPr>
          <a:xfrm>
            <a:off x="215776" y="1886395"/>
            <a:ext cx="3384376" cy="3045570"/>
          </a:xfrm>
          <a:prstGeom prst="rightArrow">
            <a:avLst>
              <a:gd name="adj1" fmla="val 86065"/>
              <a:gd name="adj2" fmla="val 25627"/>
            </a:avLst>
          </a:prstGeom>
          <a:gradFill rotWithShape="0">
            <a:gsLst>
              <a:gs pos="0">
                <a:srgbClr val="FFFFFF"/>
              </a:gs>
              <a:gs pos="100000">
                <a:srgbClr val="D5D5D5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3"/>
          <p:cNvSpPr/>
          <p:nvPr/>
        </p:nvSpPr>
        <p:spPr>
          <a:xfrm>
            <a:off x="-248" y="2508389"/>
            <a:ext cx="3286440" cy="191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Até 20% do faturamento</a:t>
            </a:r>
            <a:endParaRPr lang="pt-BR" sz="2400" b="0" strike="noStrike" spc="-1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R$97.200,00</a:t>
            </a:r>
          </a:p>
          <a:p>
            <a:pPr algn="just">
              <a:lnSpc>
                <a:spcPct val="100000"/>
              </a:lnSpc>
            </a:pPr>
            <a:endParaRPr lang="pt-BR" sz="800" b="0" strike="noStrike" spc="-1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Obrigatório pagar o valor dos impostos corrigido do excedente.</a:t>
            </a:r>
            <a:endParaRPr lang="pt-BR" sz="20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19" name="CustomShape 4"/>
          <p:cNvSpPr/>
          <p:nvPr/>
        </p:nvSpPr>
        <p:spPr>
          <a:xfrm rot="10800000">
            <a:off x="6372144" y="2279085"/>
            <a:ext cx="3636720" cy="2292840"/>
          </a:xfrm>
          <a:prstGeom prst="rightArrow">
            <a:avLst>
              <a:gd name="adj1" fmla="val 86065"/>
              <a:gd name="adj2" fmla="val 26014"/>
            </a:avLst>
          </a:prstGeom>
          <a:gradFill rotWithShape="0">
            <a:gsLst>
              <a:gs pos="0">
                <a:srgbClr val="FFFFFF"/>
              </a:gs>
              <a:gs pos="100000">
                <a:srgbClr val="D5D5D5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5"/>
          <p:cNvSpPr/>
          <p:nvPr/>
        </p:nvSpPr>
        <p:spPr>
          <a:xfrm>
            <a:off x="6768360" y="2483909"/>
            <a:ext cx="3238920" cy="1944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+ 20%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RECEITA BRUTA superior a R$ 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97.200,00</a:t>
            </a:r>
          </a:p>
          <a:p>
            <a:pPr algn="just">
              <a:lnSpc>
                <a:spcPct val="100000"/>
              </a:lnSpc>
            </a:pPr>
            <a:endParaRPr lang="pt-BR" sz="800" b="0" strike="noStrike" spc="-1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Obrigatório pagar os impostos corrigidos do valor total faturado.</a:t>
            </a:r>
            <a:endParaRPr lang="pt-BR" sz="20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21" name="CustomShape 6"/>
          <p:cNvSpPr/>
          <p:nvPr/>
        </p:nvSpPr>
        <p:spPr>
          <a:xfrm>
            <a:off x="71640" y="5219997"/>
            <a:ext cx="9935640" cy="13492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* Recomenda-se que o empreendedor, ao perceber que seu faturamento no ano será maior que R$ 81.000,00, inicie imediatamente o cálculo e o pagamento dos tributos acessando diretamente o Portal do SIMPLES NACIONAL. (procurar um contador e migrar para outra modalidade de Empresa).</a:t>
            </a:r>
            <a:endParaRPr lang="pt-BR" sz="2000" b="0" strike="noStrike" spc="-1" dirty="0">
              <a:latin typeface="Arial"/>
            </a:endParaRPr>
          </a:p>
        </p:txBody>
      </p:sp>
      <p:sp>
        <p:nvSpPr>
          <p:cNvPr id="322" name="CustomShape 7"/>
          <p:cNvSpPr/>
          <p:nvPr/>
        </p:nvSpPr>
        <p:spPr>
          <a:xfrm>
            <a:off x="3672160" y="2195661"/>
            <a:ext cx="2735984" cy="2393986"/>
          </a:xfrm>
          <a:prstGeom prst="ellipse">
            <a:avLst/>
          </a:prstGeom>
          <a:solidFill>
            <a:srgbClr val="C5000B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FFFF"/>
                </a:solidFill>
                <a:latin typeface="Arial"/>
              </a:rPr>
              <a:t>ME</a:t>
            </a:r>
            <a:endParaRPr lang="pt-B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FFFF"/>
                </a:solidFill>
                <a:latin typeface="Arial"/>
              </a:rPr>
              <a:t>EPP</a:t>
            </a:r>
            <a:endParaRPr lang="pt-B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FFFF"/>
                </a:solidFill>
                <a:latin typeface="Arial"/>
              </a:rPr>
              <a:t>LTDA</a:t>
            </a:r>
            <a:endParaRPr lang="pt-B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FFFF"/>
                </a:solidFill>
                <a:latin typeface="Arial"/>
              </a:rPr>
              <a:t>S/A</a:t>
            </a:r>
            <a:endParaRPr lang="pt-BR" sz="2800" b="0" strike="noStrike" spc="-1" dirty="0">
              <a:latin typeface="Arial"/>
            </a:endParaRPr>
          </a:p>
        </p:txBody>
      </p:sp>
      <p:pic>
        <p:nvPicPr>
          <p:cNvPr id="12" name="Imagem 3"/>
          <p:cNvPicPr/>
          <p:nvPr/>
        </p:nvPicPr>
        <p:blipFill rotWithShape="1">
          <a:blip r:embed="rId2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13" name="Imagem 5"/>
          <p:cNvPicPr/>
          <p:nvPr/>
        </p:nvPicPr>
        <p:blipFill>
          <a:blip r:embed="rId3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  <p:pic>
        <p:nvPicPr>
          <p:cNvPr id="14" name="Imagem 4"/>
          <p:cNvPicPr/>
          <p:nvPr/>
        </p:nvPicPr>
        <p:blipFill>
          <a:blip r:embed="rId4" cstate="print"/>
          <a:stretch/>
        </p:blipFill>
        <p:spPr>
          <a:xfrm>
            <a:off x="6984917" y="6660619"/>
            <a:ext cx="2591899" cy="863634"/>
          </a:xfrm>
          <a:prstGeom prst="rect">
            <a:avLst/>
          </a:prstGeom>
          <a:ln w="3175">
            <a:noFill/>
          </a:ln>
        </p:spPr>
      </p:pic>
      <p:sp>
        <p:nvSpPr>
          <p:cNvPr id="15" name="CustomShape 1"/>
          <p:cNvSpPr/>
          <p:nvPr/>
        </p:nvSpPr>
        <p:spPr>
          <a:xfrm>
            <a:off x="504000" y="301320"/>
            <a:ext cx="9071280" cy="11742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0000"/>
                </a:solidFill>
                <a:latin typeface="Calibri"/>
              </a:rPr>
              <a:t>DEIXO DE SER MEI QUANDO?</a:t>
            </a:r>
            <a:endParaRPr lang="pt-BR" sz="3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2"/>
          <p:cNvSpPr/>
          <p:nvPr/>
        </p:nvSpPr>
        <p:spPr>
          <a:xfrm>
            <a:off x="504000" y="2082711"/>
            <a:ext cx="9216832" cy="3353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Calibri" panose="020F0502020204030204" pitchFamily="34" charset="0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Limite para compras: </a:t>
            </a:r>
            <a:endParaRPr lang="pt-BR" sz="2400" b="1" strike="noStrike" spc="-1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</a:pPr>
            <a:r>
              <a:rPr lang="pt-BR" sz="240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Quando for </a:t>
            </a:r>
            <a:r>
              <a:rPr lang="pt-BR" sz="240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constatado que durante o ano-calendário o valor das aquisições de mercadorias para comercialização ou industrialização, ressalvadas hipóteses justificadas de aumento de estoque, for superior a 80% (oitenta por cento) dos ingressos de recursos no mesmo período, excluído o ano de início de </a:t>
            </a:r>
            <a:r>
              <a:rPr lang="pt-BR" sz="240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atividade.</a:t>
            </a:r>
            <a:endParaRPr lang="pt-BR" sz="2400" strike="noStrike" spc="-1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000" b="0" strike="noStrike" spc="-1" dirty="0">
              <a:latin typeface="Arial"/>
            </a:endParaRPr>
          </a:p>
        </p:txBody>
      </p:sp>
      <p:pic>
        <p:nvPicPr>
          <p:cNvPr id="7" name="Imagem 3"/>
          <p:cNvPicPr/>
          <p:nvPr/>
        </p:nvPicPr>
        <p:blipFill rotWithShape="1">
          <a:blip r:embed="rId2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8" name="Imagem 5"/>
          <p:cNvPicPr/>
          <p:nvPr/>
        </p:nvPicPr>
        <p:blipFill>
          <a:blip r:embed="rId3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  <p:pic>
        <p:nvPicPr>
          <p:cNvPr id="9" name="Imagem 4"/>
          <p:cNvPicPr/>
          <p:nvPr/>
        </p:nvPicPr>
        <p:blipFill>
          <a:blip r:embed="rId4" cstate="print"/>
          <a:stretch/>
        </p:blipFill>
        <p:spPr>
          <a:xfrm>
            <a:off x="6984917" y="6660619"/>
            <a:ext cx="2591899" cy="863634"/>
          </a:xfrm>
          <a:prstGeom prst="rect">
            <a:avLst/>
          </a:prstGeom>
          <a:ln w="3175">
            <a:noFill/>
          </a:ln>
        </p:spPr>
      </p:pic>
      <p:sp>
        <p:nvSpPr>
          <p:cNvPr id="11" name="CustomShape 1"/>
          <p:cNvSpPr/>
          <p:nvPr/>
        </p:nvSpPr>
        <p:spPr>
          <a:xfrm>
            <a:off x="504000" y="301320"/>
            <a:ext cx="9071280" cy="11742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0000"/>
                </a:solidFill>
                <a:latin typeface="Calibri"/>
              </a:rPr>
              <a:t>DEIXO DE SER MEI QUANDO?</a:t>
            </a:r>
            <a:endParaRPr lang="pt-BR" sz="3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Imagem 6"/>
          <p:cNvPicPr/>
          <p:nvPr/>
        </p:nvPicPr>
        <p:blipFill>
          <a:blip r:embed="rId2" cstate="print"/>
          <a:stretch/>
        </p:blipFill>
        <p:spPr>
          <a:xfrm>
            <a:off x="0" y="0"/>
            <a:ext cx="10098000" cy="7559280"/>
          </a:xfrm>
          <a:prstGeom prst="rect">
            <a:avLst/>
          </a:prstGeom>
          <a:ln>
            <a:noFill/>
          </a:ln>
        </p:spPr>
      </p:pic>
      <p:sp>
        <p:nvSpPr>
          <p:cNvPr id="334" name="CustomShape 1"/>
          <p:cNvSpPr/>
          <p:nvPr/>
        </p:nvSpPr>
        <p:spPr>
          <a:xfrm>
            <a:off x="504000" y="301320"/>
            <a:ext cx="9071280" cy="1030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0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CANAIS DE ATENDIMENTO</a:t>
            </a:r>
            <a:endParaRPr lang="pt-BR" sz="40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515160" y="1475640"/>
            <a:ext cx="9071280" cy="468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2400" b="0" i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CANAL DE ATENDIMENTO ESPECIALIZADO PARA ESTE PÚBLICO</a:t>
            </a:r>
            <a:endParaRPr lang="pt-BR" sz="2400" b="0" strike="noStrike" spc="-1"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800" b="0" strike="noStrike" spc="-1" dirty="0" smtClean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800" spc="-1"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800" b="0" strike="noStrike" spc="-1"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Centro do Empreendedor  (41) 3656-6181</a:t>
            </a:r>
            <a:endParaRPr lang="pt-BR" sz="3600" b="0" strike="noStrike" spc="-1"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28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Rua: </a:t>
            </a:r>
            <a:r>
              <a:rPr lang="pt-BR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João Batista </a:t>
            </a:r>
            <a:r>
              <a:rPr lang="pt-BR" sz="2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</a:rPr>
              <a:t>Lovato</a:t>
            </a:r>
            <a:r>
              <a:rPr lang="pt-BR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, 152 – Centro  - Colombo </a:t>
            </a:r>
            <a:r>
              <a:rPr lang="pt-BR" sz="28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PR</a:t>
            </a:r>
          </a:p>
          <a:p>
            <a:pPr algn="ctr">
              <a:lnSpc>
                <a:spcPct val="100000"/>
              </a:lnSpc>
            </a:pPr>
            <a:endParaRPr lang="pt-BR" sz="1200" b="0" strike="noStrike" spc="-1"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2800" b="0" u="sng" strike="noStrike" spc="-1" dirty="0" smtClean="0">
                <a:solidFill>
                  <a:srgbClr val="0000FF"/>
                </a:solidFill>
                <a:uFillTx/>
                <a:latin typeface="Calibri" panose="020F0502020204030204" pitchFamily="34" charset="0"/>
                <a:hlinkClick r:id="rId3"/>
              </a:rPr>
              <a:t>centrodoempreendedorcolombo@gmail.com</a:t>
            </a:r>
            <a:endParaRPr lang="pt-BR" sz="2800" b="0" strike="noStrike" spc="-1"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3200" b="0" strike="noStrike" spc="-1"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3200" b="0" strike="noStrike" spc="-1"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3200" b="0" strike="noStrike" spc="-1" dirty="0">
              <a:latin typeface="Calibri" panose="020F0502020204030204" pitchFamily="34" charset="0"/>
            </a:endParaRPr>
          </a:p>
        </p:txBody>
      </p:sp>
      <p:pic>
        <p:nvPicPr>
          <p:cNvPr id="337" name="Imagem 4"/>
          <p:cNvPicPr/>
          <p:nvPr/>
        </p:nvPicPr>
        <p:blipFill>
          <a:blip r:embed="rId4" cstate="print"/>
          <a:stretch/>
        </p:blipFill>
        <p:spPr>
          <a:xfrm>
            <a:off x="6912360" y="6588613"/>
            <a:ext cx="2808000" cy="935640"/>
          </a:xfrm>
          <a:prstGeom prst="rect">
            <a:avLst/>
          </a:prstGeom>
          <a:ln w="9360">
            <a:noFill/>
          </a:ln>
        </p:spPr>
      </p:pic>
      <p:pic>
        <p:nvPicPr>
          <p:cNvPr id="8" name="Imagem 3"/>
          <p:cNvPicPr/>
          <p:nvPr/>
        </p:nvPicPr>
        <p:blipFill rotWithShape="1">
          <a:blip r:embed="rId5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9" name="Imagem 5"/>
          <p:cNvPicPr/>
          <p:nvPr/>
        </p:nvPicPr>
        <p:blipFill>
          <a:blip r:embed="rId6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43640" y="229629"/>
            <a:ext cx="9792720" cy="1317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MICROEMPREENDEDOR </a:t>
            </a:r>
            <a:endParaRPr lang="pt-BR" sz="4000" b="1" strike="noStrike" spc="-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40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INDIVIDUAL </a:t>
            </a:r>
            <a:r>
              <a:rPr lang="pt-BR" sz="40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- MEI</a:t>
            </a:r>
            <a:endParaRPr lang="pt-BR" sz="40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504000" y="4355900"/>
            <a:ext cx="9071280" cy="15837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000000"/>
                </a:solidFill>
                <a:latin typeface="Calibri"/>
              </a:rPr>
              <a:t>Em </a:t>
            </a:r>
            <a:r>
              <a:rPr lang="pt-BR" sz="2400" b="1" spc="-1" dirty="0" smtClean="0">
                <a:solidFill>
                  <a:srgbClr val="000000"/>
                </a:solidFill>
                <a:latin typeface="Calibri"/>
              </a:rPr>
              <a:t>Colombo para atender Usuários que pretendem se formalizar ou que já formalizaram foi criado o Centro do Empreendedor de Colombo com parceria com o SEBRAE</a:t>
            </a:r>
            <a:r>
              <a:rPr lang="pt-BR" sz="2400" b="1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pt-BR" sz="2400" b="0" strike="noStrike" spc="-1" dirty="0">
              <a:latin typeface="Arial"/>
            </a:endParaRPr>
          </a:p>
        </p:txBody>
      </p:sp>
      <p:pic>
        <p:nvPicPr>
          <p:cNvPr id="184" name="Picture 4"/>
          <p:cNvPicPr/>
          <p:nvPr/>
        </p:nvPicPr>
        <p:blipFill>
          <a:blip r:embed="rId2" cstate="print"/>
          <a:stretch/>
        </p:blipFill>
        <p:spPr>
          <a:xfrm>
            <a:off x="3816176" y="1835621"/>
            <a:ext cx="2448272" cy="2736304"/>
          </a:xfrm>
          <a:prstGeom prst="rect">
            <a:avLst/>
          </a:prstGeom>
          <a:ln>
            <a:noFill/>
          </a:ln>
        </p:spPr>
      </p:pic>
      <p:pic>
        <p:nvPicPr>
          <p:cNvPr id="185" name="Imagem 42"/>
          <p:cNvPicPr/>
          <p:nvPr/>
        </p:nvPicPr>
        <p:blipFill>
          <a:blip r:embed="rId3" cstate="print"/>
          <a:stretch/>
        </p:blipFill>
        <p:spPr>
          <a:xfrm>
            <a:off x="719832" y="2736549"/>
            <a:ext cx="2232000" cy="971280"/>
          </a:xfrm>
          <a:prstGeom prst="rect">
            <a:avLst/>
          </a:prstGeom>
          <a:ln>
            <a:noFill/>
          </a:ln>
        </p:spPr>
      </p:pic>
      <p:pic>
        <p:nvPicPr>
          <p:cNvPr id="186" name="Imagem 43"/>
          <p:cNvPicPr/>
          <p:nvPr/>
        </p:nvPicPr>
        <p:blipFill>
          <a:blip r:embed="rId4" cstate="print"/>
          <a:stretch/>
        </p:blipFill>
        <p:spPr>
          <a:xfrm>
            <a:off x="7128808" y="2844181"/>
            <a:ext cx="2376000" cy="791640"/>
          </a:xfrm>
          <a:prstGeom prst="rect">
            <a:avLst/>
          </a:prstGeom>
          <a:ln>
            <a:noFill/>
          </a:ln>
        </p:spPr>
      </p:pic>
      <p:pic>
        <p:nvPicPr>
          <p:cNvPr id="10" name="Imagem 3"/>
          <p:cNvPicPr/>
          <p:nvPr/>
        </p:nvPicPr>
        <p:blipFill rotWithShape="1">
          <a:blip r:embed="rId5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11" name="Imagem 5"/>
          <p:cNvPicPr/>
          <p:nvPr/>
        </p:nvPicPr>
        <p:blipFill>
          <a:blip r:embed="rId6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  <p:pic>
        <p:nvPicPr>
          <p:cNvPr id="12" name="Imagem 4"/>
          <p:cNvPicPr/>
          <p:nvPr/>
        </p:nvPicPr>
        <p:blipFill>
          <a:blip r:embed="rId7" cstate="print"/>
          <a:stretch/>
        </p:blipFill>
        <p:spPr>
          <a:xfrm>
            <a:off x="6984917" y="6660619"/>
            <a:ext cx="2591899" cy="863634"/>
          </a:xfrm>
          <a:prstGeom prst="rect">
            <a:avLst/>
          </a:prstGeom>
          <a:ln w="31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215776" y="301320"/>
            <a:ext cx="9648584" cy="126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Cenário Municipal para o Empreendedor</a:t>
            </a:r>
            <a:endParaRPr lang="pt-BR" sz="40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287784" y="2060053"/>
            <a:ext cx="9432808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1800" b="0" strike="noStrike" spc="-1" dirty="0">
              <a:latin typeface="Calibri" panose="020F0502020204030204" pitchFamily="34" charset="0"/>
            </a:endParaRPr>
          </a:p>
          <a:p>
            <a:pPr marL="241200" indent="-457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Atendimento no </a:t>
            </a:r>
            <a:r>
              <a:rPr lang="pt-BR" sz="26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CENTRO DO EMPREENDEDOR </a:t>
            </a:r>
            <a:r>
              <a:rPr lang="pt-BR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/ </a:t>
            </a:r>
            <a:r>
              <a:rPr lang="pt-BR" sz="26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SEBRAE</a:t>
            </a:r>
            <a:r>
              <a:rPr lang="pt-BR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– Prefeitura Municipal de </a:t>
            </a:r>
            <a:r>
              <a:rPr lang="pt-BR" sz="26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Colombo;</a:t>
            </a:r>
            <a:endParaRPr lang="pt-BR" sz="2600" b="0" strike="noStrike" spc="-1" dirty="0"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2600" b="0" strike="noStrike" spc="-1" dirty="0">
              <a:latin typeface="Calibri" panose="020F0502020204030204" pitchFamily="34" charset="0"/>
            </a:endParaRPr>
          </a:p>
          <a:p>
            <a:pPr marL="241200" indent="-457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Acesso à Crédito - Fomento PR;</a:t>
            </a:r>
            <a:endParaRPr lang="pt-BR" sz="2600" b="0" strike="noStrike" spc="-1" dirty="0"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2600" b="0" strike="noStrike" spc="-1" dirty="0">
              <a:latin typeface="Calibri" panose="020F0502020204030204" pitchFamily="34" charset="0"/>
            </a:endParaRPr>
          </a:p>
          <a:p>
            <a:pPr marL="241200" indent="-457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Orientações, Cursos (SEBRAE);</a:t>
            </a:r>
            <a:endParaRPr lang="pt-BR" sz="2600" b="0" strike="noStrike" spc="-1" dirty="0"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2600" b="0" strike="noStrike" spc="-1" dirty="0">
              <a:latin typeface="Calibri" panose="020F0502020204030204" pitchFamily="34" charset="0"/>
            </a:endParaRPr>
          </a:p>
          <a:p>
            <a:pPr marL="241200" indent="-457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Consultorias Gratuitas (CONSULTORES SEBRAE</a:t>
            </a:r>
            <a:r>
              <a:rPr lang="pt-BR" sz="26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);</a:t>
            </a:r>
          </a:p>
          <a:p>
            <a:pPr marL="241200" indent="-457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endParaRPr lang="pt-BR" sz="2600" b="0" strike="noStrike" spc="-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41200" indent="-457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600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Formalização, baixa, e outros documentos.</a:t>
            </a:r>
            <a:endParaRPr lang="pt-BR" sz="2600" b="0" strike="noStrike" spc="-1" dirty="0">
              <a:latin typeface="Calibri" panose="020F0502020204030204" pitchFamily="34" charset="0"/>
            </a:endParaRPr>
          </a:p>
        </p:txBody>
      </p:sp>
      <p:pic>
        <p:nvPicPr>
          <p:cNvPr id="7" name="Imagem 3"/>
          <p:cNvPicPr/>
          <p:nvPr/>
        </p:nvPicPr>
        <p:blipFill rotWithShape="1">
          <a:blip r:embed="rId2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8" name="Imagem 5"/>
          <p:cNvPicPr/>
          <p:nvPr/>
        </p:nvPicPr>
        <p:blipFill>
          <a:blip r:embed="rId3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  <p:pic>
        <p:nvPicPr>
          <p:cNvPr id="9" name="Imagem 4"/>
          <p:cNvPicPr/>
          <p:nvPr/>
        </p:nvPicPr>
        <p:blipFill>
          <a:blip r:embed="rId4" cstate="print"/>
          <a:stretch/>
        </p:blipFill>
        <p:spPr>
          <a:xfrm>
            <a:off x="6984917" y="6660619"/>
            <a:ext cx="2591899" cy="863634"/>
          </a:xfrm>
          <a:prstGeom prst="rect">
            <a:avLst/>
          </a:prstGeom>
          <a:ln w="31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pt-BR" sz="4400" b="0" strike="noStrike" spc="-1" dirty="0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216016" y="1769040"/>
            <a:ext cx="9504816" cy="45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pt-BR" sz="3600" b="1" u="sng" strike="noStrike" spc="-1" dirty="0">
                <a:solidFill>
                  <a:srgbClr val="0000FF"/>
                </a:solidFill>
                <a:uFillTx/>
                <a:latin typeface="Calibri"/>
                <a:hlinkClick r:id="rId2"/>
              </a:rPr>
              <a:t>http://www.empresafacil.pr.gov.br/</a:t>
            </a:r>
            <a:endParaRPr lang="pt-BR" sz="3600" b="0" strike="noStrike" spc="-1" dirty="0">
              <a:latin typeface="Arial"/>
            </a:endParaRPr>
          </a:p>
          <a:p>
            <a:pPr marL="571500" indent="-5715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1200" b="0" strike="noStrike" spc="-1" dirty="0" smtClean="0">
              <a:latin typeface="Arial"/>
            </a:endParaRPr>
          </a:p>
          <a:p>
            <a:pPr marL="571500" indent="-5715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1200" b="0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</a:rPr>
              <a:t>Primeiro passo para formalização MEI, consulta comercial;</a:t>
            </a:r>
          </a:p>
          <a:p>
            <a:pPr marL="342900" indent="-3429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</a:rPr>
              <a:t>Consulta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</a:rPr>
              <a:t>se 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</a:rPr>
              <a:t>as atividades escolhidas podem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</a:rPr>
              <a:t>ou não ser exercida no local 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</a:rPr>
              <a:t>pretendido (MEI pode ter uma principal e até mais quatorze atividades),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</a:rPr>
              <a:t>para isso é necessário número da inscrição do imóvel </a:t>
            </a:r>
            <a:r>
              <a:rPr lang="pt-BR" sz="2400" b="1" strike="noStrike" spc="-1" dirty="0">
                <a:solidFill>
                  <a:srgbClr val="000000"/>
                </a:solidFill>
                <a:latin typeface="Calibri"/>
              </a:rPr>
              <a:t>(IPTU/INCRA) –  e para áreas irregulares com indeferimento  direto no protocolo;</a:t>
            </a:r>
            <a:endParaRPr lang="pt-BR" sz="2400" b="0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2400" b="0" strike="noStrike" spc="-1" dirty="0">
              <a:latin typeface="Arial"/>
            </a:endParaRPr>
          </a:p>
          <a:p>
            <a:pPr marL="126900" indent="-3429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400" b="0" u="sng" strike="noStrike" spc="-1" dirty="0">
                <a:solidFill>
                  <a:srgbClr val="000000"/>
                </a:solidFill>
                <a:latin typeface="Calibri"/>
              </a:rPr>
              <a:t>DEFERIMENTO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</a:rPr>
              <a:t>: com exigências ou não de acordo com atividade, porte, grau de risco e localização;</a:t>
            </a:r>
            <a:endParaRPr lang="pt-BR" sz="2400" b="0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sz="2400" b="0" strike="noStrike" spc="-1" dirty="0">
              <a:latin typeface="Arial"/>
            </a:endParaRPr>
          </a:p>
          <a:p>
            <a:pPr marL="126900" indent="-3429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pt-BR" sz="2400" b="0" u="sng" strike="noStrike" spc="-1" dirty="0">
                <a:solidFill>
                  <a:srgbClr val="000000"/>
                </a:solidFill>
                <a:latin typeface="Calibri"/>
              </a:rPr>
              <a:t>EXIGÊNCIAS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</a:rPr>
              <a:t>: vigilância sanitária, bombeiros, meio ambiente.</a:t>
            </a:r>
            <a:endParaRPr lang="pt-BR" sz="2400" b="0" strike="noStrike" spc="-1" dirty="0">
              <a:latin typeface="Arial"/>
            </a:endParaRPr>
          </a:p>
        </p:txBody>
      </p:sp>
      <p:pic>
        <p:nvPicPr>
          <p:cNvPr id="8" name="Imagem 3"/>
          <p:cNvPicPr/>
          <p:nvPr/>
        </p:nvPicPr>
        <p:blipFill rotWithShape="1">
          <a:blip r:embed="rId3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9" name="Imagem 5"/>
          <p:cNvPicPr/>
          <p:nvPr/>
        </p:nvPicPr>
        <p:blipFill>
          <a:blip r:embed="rId4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  <p:pic>
        <p:nvPicPr>
          <p:cNvPr id="10" name="Imagem 4"/>
          <p:cNvPicPr/>
          <p:nvPr/>
        </p:nvPicPr>
        <p:blipFill>
          <a:blip r:embed="rId5" cstate="print"/>
          <a:stretch/>
        </p:blipFill>
        <p:spPr>
          <a:xfrm>
            <a:off x="6984917" y="6660619"/>
            <a:ext cx="2591899" cy="863634"/>
          </a:xfrm>
          <a:prstGeom prst="rect">
            <a:avLst/>
          </a:prstGeom>
          <a:ln w="3175">
            <a:noFill/>
          </a:ln>
        </p:spPr>
      </p:pic>
      <p:pic>
        <p:nvPicPr>
          <p:cNvPr id="11" name="Picture 2"/>
          <p:cNvPicPr/>
          <p:nvPr/>
        </p:nvPicPr>
        <p:blipFill>
          <a:blip r:embed="rId6" cstate="print"/>
          <a:stretch/>
        </p:blipFill>
        <p:spPr>
          <a:xfrm>
            <a:off x="2448240" y="395640"/>
            <a:ext cx="5184360" cy="1101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504000" y="179437"/>
            <a:ext cx="9071280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PORTAL GOV.BR</a:t>
            </a:r>
            <a:endParaRPr lang="pt-BR" sz="4400" b="0" strike="noStrike" spc="-1" dirty="0">
              <a:latin typeface="Calibri" panose="020F0502020204030204" pitchFamily="34" charset="0"/>
            </a:endParaRPr>
          </a:p>
        </p:txBody>
      </p:sp>
      <p:pic>
        <p:nvPicPr>
          <p:cNvPr id="212" name="Picture 2"/>
          <p:cNvPicPr/>
          <p:nvPr/>
        </p:nvPicPr>
        <p:blipFill>
          <a:blip r:embed="rId2" cstate="print"/>
          <a:stretch/>
        </p:blipFill>
        <p:spPr>
          <a:xfrm>
            <a:off x="4248224" y="4820831"/>
            <a:ext cx="1583504" cy="1583504"/>
          </a:xfrm>
          <a:prstGeom prst="rect">
            <a:avLst/>
          </a:prstGeom>
          <a:ln w="9360">
            <a:noFill/>
          </a:ln>
        </p:spPr>
      </p:pic>
      <p:pic>
        <p:nvPicPr>
          <p:cNvPr id="8" name="Imagem 5"/>
          <p:cNvPicPr/>
          <p:nvPr/>
        </p:nvPicPr>
        <p:blipFill>
          <a:blip r:embed="rId3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  <p:pic>
        <p:nvPicPr>
          <p:cNvPr id="9" name="Imagem 4"/>
          <p:cNvPicPr/>
          <p:nvPr/>
        </p:nvPicPr>
        <p:blipFill>
          <a:blip r:embed="rId4" cstate="print"/>
          <a:stretch/>
        </p:blipFill>
        <p:spPr>
          <a:xfrm>
            <a:off x="6984917" y="6660619"/>
            <a:ext cx="2591899" cy="863634"/>
          </a:xfrm>
          <a:prstGeom prst="rect">
            <a:avLst/>
          </a:prstGeom>
          <a:ln w="3175">
            <a:noFill/>
          </a:ln>
        </p:spPr>
      </p:pic>
      <p:pic>
        <p:nvPicPr>
          <p:cNvPr id="10" name="Imagem 3"/>
          <p:cNvPicPr/>
          <p:nvPr/>
        </p:nvPicPr>
        <p:blipFill rotWithShape="1">
          <a:blip r:embed="rId5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12" name="CustomShape 2"/>
          <p:cNvSpPr/>
          <p:nvPr/>
        </p:nvSpPr>
        <p:spPr>
          <a:xfrm>
            <a:off x="323864" y="1442700"/>
            <a:ext cx="9505056" cy="34892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pt-BR" sz="2400" b="1" strike="noStrike" spc="-1" dirty="0" smtClean="0">
                <a:solidFill>
                  <a:srgbClr val="000000"/>
                </a:solidFill>
                <a:uFillTx/>
                <a:latin typeface="Calibri"/>
              </a:rPr>
              <a:t>	O </a:t>
            </a:r>
            <a:r>
              <a:rPr lang="pt-BR" sz="2400" b="1" strike="noStrike" spc="-1" dirty="0">
                <a:solidFill>
                  <a:srgbClr val="000000"/>
                </a:solidFill>
                <a:uFillTx/>
                <a:latin typeface="Calibri"/>
              </a:rPr>
              <a:t>QUE </a:t>
            </a:r>
            <a:r>
              <a:rPr lang="pt-BR" sz="2400" b="1" strike="noStrike" spc="-1" dirty="0" smtClean="0">
                <a:solidFill>
                  <a:srgbClr val="000000"/>
                </a:solidFill>
                <a:uFillTx/>
                <a:latin typeface="Calibri"/>
              </a:rPr>
              <a:t>É ?</a:t>
            </a:r>
          </a:p>
          <a:p>
            <a:pPr algn="just">
              <a:lnSpc>
                <a:spcPct val="100000"/>
              </a:lnSpc>
              <a:buClr>
                <a:srgbClr val="000000"/>
              </a:buClr>
              <a:buSzPct val="45000"/>
            </a:pPr>
            <a:endParaRPr lang="pt-BR" sz="1200" b="1" strike="noStrike" spc="-1" dirty="0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</a:rPr>
              <a:t>Por determinação do decreto 9.756/2019, os canais digitais do Governo Federal serão unificados. E tudo começa pelo portal </a:t>
            </a:r>
            <a:r>
              <a:rPr lang="pt-BR" sz="2400" b="1" strike="noStrike" spc="-1" dirty="0" smtClean="0">
                <a:solidFill>
                  <a:srgbClr val="000000"/>
                </a:solidFill>
                <a:latin typeface="Calibri"/>
              </a:rPr>
              <a:t>GOV.BR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pt-BR" sz="2400" b="0" strike="noStrike" spc="-1" dirty="0">
                <a:solidFill>
                  <a:srgbClr val="000000"/>
                </a:solidFill>
                <a:latin typeface="Calibri"/>
              </a:rPr>
              <a:t>que vai reunir, em um só lugar, serviços para o cidadão e informações sobre a atuação de todas as áreas do 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</a:rPr>
              <a:t>governo </a:t>
            </a:r>
            <a:r>
              <a:rPr lang="pt-BR" sz="1400" b="0" strike="noStrike" spc="-1" dirty="0" smtClean="0">
                <a:solidFill>
                  <a:srgbClr val="000000"/>
                </a:solidFill>
                <a:latin typeface="Calibri"/>
              </a:rPr>
              <a:t>(Brasília</a:t>
            </a:r>
            <a:r>
              <a:rPr lang="pt-BR" sz="1400" b="0" strike="noStrike" spc="-1" dirty="0">
                <a:solidFill>
                  <a:srgbClr val="000000"/>
                </a:solidFill>
                <a:latin typeface="Calibri"/>
              </a:rPr>
              <a:t>, 11 de abril de 2019; 198º da Independência e 131º da </a:t>
            </a:r>
            <a:r>
              <a:rPr lang="pt-BR" sz="1400" b="0" strike="noStrike" spc="-1" dirty="0" smtClean="0">
                <a:solidFill>
                  <a:srgbClr val="000000"/>
                </a:solidFill>
                <a:latin typeface="Calibri"/>
              </a:rPr>
              <a:t>República).</a:t>
            </a:r>
            <a:endParaRPr lang="pt-BR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200" b="0" strike="noStrike" spc="-1" dirty="0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</a:rPr>
              <a:t>E-MAIL PESSOAL E SABER A SENHA PARA FAZER AUTENTICAÇÃO DA SENHA</a:t>
            </a:r>
            <a:r>
              <a:rPr lang="pt-BR" sz="2400" b="0" strike="noStrike" spc="-1" dirty="0" smtClean="0">
                <a:solidFill>
                  <a:srgbClr val="000000"/>
                </a:solidFill>
                <a:latin typeface="Calibri"/>
              </a:rPr>
              <a:t>;</a:t>
            </a: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lang="pt-BR" sz="1200" b="0" strike="noStrike" spc="-1" dirty="0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2400" b="0" strike="noStrike" spc="-1" dirty="0">
                <a:solidFill>
                  <a:srgbClr val="000000"/>
                </a:solidFill>
                <a:latin typeface="Calibri"/>
              </a:rPr>
              <a:t>CELULAR E ACESSO AO SMS PARA RECEBER CÓDIGO DE ACESSO.</a:t>
            </a:r>
            <a:endParaRPr lang="pt-BR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04000" y="251445"/>
            <a:ext cx="9071280" cy="1030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DOCUMENTAÇÃO</a:t>
            </a:r>
            <a:endParaRPr lang="pt-BR" sz="40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575817" y="1403573"/>
            <a:ext cx="9001000" cy="4968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lvl="0" algn="just">
              <a:lnSpc>
                <a:spcPct val="150000"/>
              </a:lnSpc>
              <a:spcAft>
                <a:spcPts val="100"/>
              </a:spcAft>
              <a:buFont typeface="Wingdings" pitchFamily="2" charset="2"/>
              <a:buChar char="ü"/>
            </a:pPr>
            <a:r>
              <a:rPr lang="pt-BR" sz="2000" b="1" dirty="0">
                <a:latin typeface="Calibri" panose="020F0502020204030204" pitchFamily="34" charset="0"/>
              </a:rPr>
              <a:t>CPF; IDENTIDADE; TÍTULO DE ELEITOR; Se for declarante de IRPF </a:t>
            </a:r>
            <a:r>
              <a:rPr lang="pt-BR" sz="2000" b="1" dirty="0" smtClean="0">
                <a:latin typeface="Calibri" panose="020F0502020204030204" pitchFamily="34" charset="0"/>
              </a:rPr>
              <a:t>Número; </a:t>
            </a:r>
            <a:endParaRPr lang="pt-BR" sz="2000" b="1" dirty="0">
              <a:latin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100"/>
              </a:spcAft>
              <a:buFont typeface="Wingdings" pitchFamily="2" charset="2"/>
              <a:buChar char="ü"/>
            </a:pPr>
            <a:r>
              <a:rPr lang="pt-BR" sz="2000" b="1" dirty="0" smtClean="0">
                <a:latin typeface="Calibri" panose="020F0502020204030204" pitchFamily="34" charset="0"/>
              </a:rPr>
              <a:t>E-MAIL </a:t>
            </a:r>
            <a:r>
              <a:rPr lang="pt-BR" sz="2000" b="1" dirty="0">
                <a:latin typeface="Calibri" panose="020F0502020204030204" pitchFamily="34" charset="0"/>
              </a:rPr>
              <a:t>COM CONHECIMENTO DE SENHA DE ACESSO</a:t>
            </a:r>
            <a:r>
              <a:rPr lang="pt-BR" sz="2000" b="1" dirty="0" smtClean="0">
                <a:latin typeface="Calibri" panose="020F0502020204030204" pitchFamily="34" charset="0"/>
              </a:rPr>
              <a:t>;</a:t>
            </a:r>
          </a:p>
          <a:p>
            <a:pPr lvl="0" algn="just">
              <a:lnSpc>
                <a:spcPct val="150000"/>
              </a:lnSpc>
              <a:spcAft>
                <a:spcPts val="100"/>
              </a:spcAft>
              <a:buFont typeface="Wingdings" pitchFamily="2" charset="2"/>
              <a:buChar char="ü"/>
            </a:pPr>
            <a:r>
              <a:rPr lang="pt-BR" sz="2000" b="1" dirty="0" smtClean="0">
                <a:latin typeface="Calibri" panose="020F0502020204030204" pitchFamily="34" charset="0"/>
              </a:rPr>
              <a:t>SENHA DO GOV.BR (feito na hora do cadastro) caso tenha feito, trazer senha;</a:t>
            </a:r>
          </a:p>
          <a:p>
            <a:pPr lvl="0" algn="just">
              <a:lnSpc>
                <a:spcPct val="150000"/>
              </a:lnSpc>
              <a:spcAft>
                <a:spcPts val="100"/>
              </a:spcAft>
              <a:buFont typeface="Wingdings" pitchFamily="2" charset="2"/>
              <a:buChar char="ü"/>
            </a:pPr>
            <a:r>
              <a:rPr lang="pt-BR" sz="2000" b="1" dirty="0" smtClean="0">
                <a:latin typeface="Calibri" panose="020F0502020204030204" pitchFamily="34" charset="0"/>
              </a:rPr>
              <a:t>PALESTRA</a:t>
            </a:r>
            <a:r>
              <a:rPr lang="pt-BR" sz="2000" b="1" dirty="0">
                <a:latin typeface="Calibri" panose="020F0502020204030204" pitchFamily="34" charset="0"/>
              </a:rPr>
              <a:t>: “COMEÇAR BEM</a:t>
            </a:r>
            <a:r>
              <a:rPr lang="pt-BR" sz="2000" b="1" dirty="0" smtClean="0">
                <a:latin typeface="Calibri" panose="020F0502020204030204" pitchFamily="34" charset="0"/>
              </a:rPr>
              <a:t>”</a:t>
            </a:r>
          </a:p>
          <a:p>
            <a:pPr lvl="0" algn="just">
              <a:lnSpc>
                <a:spcPct val="150000"/>
              </a:lnSpc>
              <a:spcAft>
                <a:spcPts val="100"/>
              </a:spcAft>
              <a:buFont typeface="Wingdings" pitchFamily="2" charset="2"/>
              <a:buChar char="ü"/>
            </a:pPr>
            <a:r>
              <a:rPr lang="pt-BR" sz="2000" b="1" dirty="0" smtClean="0">
                <a:latin typeface="Calibri" panose="020F0502020204030204" pitchFamily="34" charset="0"/>
              </a:rPr>
              <a:t>FORMALIZAÇÃO APÓS DEFERIMENTO </a:t>
            </a:r>
            <a:r>
              <a:rPr lang="pt-BR" sz="2000" b="1" dirty="0">
                <a:latin typeface="Calibri" panose="020F0502020204030204" pitchFamily="34" charset="0"/>
              </a:rPr>
              <a:t>DA CONSULTA PRÉVIA DO EMPRESA FÁCIL</a:t>
            </a:r>
            <a:r>
              <a:rPr lang="pt-BR" sz="2000" b="1" dirty="0" smtClean="0">
                <a:latin typeface="Calibri" panose="020F0502020204030204" pitchFamily="34" charset="0"/>
              </a:rPr>
              <a:t>;</a:t>
            </a:r>
            <a:endParaRPr lang="pt-BR" sz="2000" b="1" dirty="0">
              <a:latin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100"/>
              </a:spcAft>
              <a:buFont typeface="Wingdings" pitchFamily="2" charset="2"/>
              <a:buChar char="ü"/>
            </a:pPr>
            <a:r>
              <a:rPr lang="pt-BR" sz="2000" b="1" dirty="0" smtClean="0">
                <a:latin typeface="Calibri" panose="020F0502020204030204" pitchFamily="34" charset="0"/>
              </a:rPr>
              <a:t>CADASTRO NO CENTRO DO EMPREENDEDOR;</a:t>
            </a:r>
            <a:endParaRPr lang="pt-BR" sz="2000" b="1" dirty="0">
              <a:latin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100"/>
              </a:spcAft>
              <a:buFont typeface="Wingdings" pitchFamily="2" charset="2"/>
              <a:buChar char="ü"/>
            </a:pPr>
            <a:r>
              <a:rPr lang="pt-BR" sz="2000" b="1" dirty="0" smtClean="0">
                <a:latin typeface="Calibri" panose="020F0502020204030204" pitchFamily="34" charset="0"/>
              </a:rPr>
              <a:t>NÚMERO DE CELULAR e ESTAR COM ELE NO MOMENTO DA FORMALIZAÇÃO;</a:t>
            </a:r>
          </a:p>
          <a:p>
            <a:pPr lvl="0" algn="just">
              <a:lnSpc>
                <a:spcPct val="150000"/>
              </a:lnSpc>
              <a:spcAft>
                <a:spcPts val="100"/>
              </a:spcAft>
              <a:buFont typeface="Wingdings" pitchFamily="2" charset="2"/>
              <a:buChar char="ü"/>
            </a:pPr>
            <a:r>
              <a:rPr lang="pt-BR" sz="2000" b="1" dirty="0" smtClean="0">
                <a:latin typeface="Calibri" panose="020F0502020204030204" pitchFamily="34" charset="0"/>
              </a:rPr>
              <a:t>IPTU </a:t>
            </a:r>
            <a:r>
              <a:rPr lang="pt-BR" sz="2000" b="1" dirty="0">
                <a:latin typeface="Calibri" panose="020F0502020204030204" pitchFamily="34" charset="0"/>
              </a:rPr>
              <a:t>quando urbano e número do INCRA quando </a:t>
            </a:r>
            <a:r>
              <a:rPr lang="pt-BR" sz="2000" b="1" dirty="0" smtClean="0">
                <a:latin typeface="Calibri" panose="020F0502020204030204" pitchFamily="34" charset="0"/>
              </a:rPr>
              <a:t>rural, IRREGULAR;</a:t>
            </a:r>
          </a:p>
          <a:p>
            <a:pPr lvl="0" algn="just">
              <a:lnSpc>
                <a:spcPct val="150000"/>
              </a:lnSpc>
              <a:spcAft>
                <a:spcPts val="100"/>
              </a:spcAft>
              <a:buFont typeface="Wingdings" pitchFamily="2" charset="2"/>
              <a:buChar char="ü"/>
            </a:pPr>
            <a:r>
              <a:rPr lang="pt-BR" sz="2000" b="1" dirty="0" smtClean="0">
                <a:latin typeface="Calibri" panose="020F0502020204030204" pitchFamily="34" charset="0"/>
              </a:rPr>
              <a:t>AUTORIZAÇÕES: </a:t>
            </a:r>
          </a:p>
          <a:p>
            <a:pPr lvl="0" algn="just">
              <a:lnSpc>
                <a:spcPct val="150000"/>
              </a:lnSpc>
              <a:spcAft>
                <a:spcPts val="100"/>
              </a:spcAft>
              <a:buFont typeface="Wingdings" pitchFamily="2" charset="2"/>
              <a:buChar char="ü"/>
            </a:pPr>
            <a:r>
              <a:rPr lang="pt-BR" sz="2000" b="1" dirty="0" smtClean="0">
                <a:latin typeface="Calibri" panose="020F0502020204030204" pitchFamily="34" charset="0"/>
              </a:rPr>
              <a:t>PROPRIETÁRIO DO IMÓVEL;</a:t>
            </a:r>
          </a:p>
          <a:p>
            <a:pPr lvl="0" algn="just">
              <a:lnSpc>
                <a:spcPct val="150000"/>
              </a:lnSpc>
              <a:spcAft>
                <a:spcPts val="100"/>
              </a:spcAft>
              <a:buFont typeface="Wingdings" pitchFamily="2" charset="2"/>
              <a:buChar char="ü"/>
            </a:pPr>
            <a:r>
              <a:rPr lang="pt-BR" sz="2000" b="1" dirty="0" smtClean="0">
                <a:latin typeface="Calibri" panose="020F0502020204030204" pitchFamily="34" charset="0"/>
              </a:rPr>
              <a:t>SÍNDICO DO CONDOMÍNIO.</a:t>
            </a:r>
            <a:endParaRPr lang="pt-BR" sz="2000" b="1" dirty="0"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b="1" strike="noStrike" spc="-1" dirty="0">
              <a:latin typeface="Arial"/>
            </a:endParaRPr>
          </a:p>
        </p:txBody>
      </p:sp>
      <p:pic>
        <p:nvPicPr>
          <p:cNvPr id="7" name="Imagem 5"/>
          <p:cNvPicPr/>
          <p:nvPr/>
        </p:nvPicPr>
        <p:blipFill>
          <a:blip r:embed="rId2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  <p:pic>
        <p:nvPicPr>
          <p:cNvPr id="8" name="Imagem 4"/>
          <p:cNvPicPr/>
          <p:nvPr/>
        </p:nvPicPr>
        <p:blipFill>
          <a:blip r:embed="rId3" cstate="print"/>
          <a:stretch/>
        </p:blipFill>
        <p:spPr>
          <a:xfrm>
            <a:off x="6984917" y="6660619"/>
            <a:ext cx="2591899" cy="863634"/>
          </a:xfrm>
          <a:prstGeom prst="rect">
            <a:avLst/>
          </a:prstGeom>
          <a:ln w="3175">
            <a:noFill/>
          </a:ln>
        </p:spPr>
      </p:pic>
      <p:pic>
        <p:nvPicPr>
          <p:cNvPr id="9" name="Imagem 3"/>
          <p:cNvPicPr/>
          <p:nvPr/>
        </p:nvPicPr>
        <p:blipFill rotWithShape="1">
          <a:blip r:embed="rId4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287784" y="301320"/>
            <a:ext cx="9577064" cy="1030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0000"/>
                </a:solidFill>
                <a:latin typeface="Calibri"/>
              </a:rPr>
              <a:t>PRÉ-RERQUISITOS PARA FORMALIZAÇÃO DO MEI</a:t>
            </a:r>
            <a:endParaRPr lang="pt-BR" sz="3600" b="0" strike="noStrike" spc="-1" dirty="0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287784" y="1691664"/>
            <a:ext cx="9432576" cy="4176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</a:pPr>
            <a:endParaRPr lang="pt-BR" sz="1800" b="0" strike="noStrike" spc="-1" dirty="0">
              <a:latin typeface="Calibri" panose="020F0502020204030204" pitchFamily="34" charset="0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Receita bruta de até R$ 81 mil/ano (empresas que tem formalização de janeiro a dezembro de cada ano);</a:t>
            </a:r>
            <a:endParaRPr lang="pt-BR" sz="2400" b="0" strike="noStrike" spc="-1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Calibri" panose="020F0502020204030204" pitchFamily="34" charset="0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Contratação de até 1 funcionário, restrição </a:t>
            </a:r>
            <a:r>
              <a:rPr lang="pt-BR" sz="24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esposo/esposa;</a:t>
            </a:r>
            <a:endParaRPr lang="pt-BR" sz="2400" b="0" strike="noStrike" spc="-1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Calibri" panose="020F0502020204030204" pitchFamily="34" charset="0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 Não pode ter participação em outra empresa </a:t>
            </a:r>
            <a:r>
              <a:rPr lang="pt-BR" sz="24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(sócio </a:t>
            </a:r>
            <a:r>
              <a:rPr lang="pt-BR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ou titular);</a:t>
            </a:r>
            <a:endParaRPr lang="pt-BR" sz="2400" b="0" strike="noStrike" spc="-1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Calibri" panose="020F0502020204030204" pitchFamily="34" charset="0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Não  estar recebendo benefício do INSS – (</a:t>
            </a:r>
            <a:r>
              <a:rPr lang="pt-BR" sz="24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auxílio </a:t>
            </a:r>
            <a:r>
              <a:rPr lang="pt-BR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</a:rPr>
              <a:t>doença – aposentadoria por invalidez, bolsa família, seguro desemprego, Etc.);</a:t>
            </a:r>
            <a:endParaRPr lang="pt-BR" sz="2400" b="0" strike="noStrike" spc="-1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  <p:pic>
        <p:nvPicPr>
          <p:cNvPr id="7" name="Imagem 3"/>
          <p:cNvPicPr/>
          <p:nvPr/>
        </p:nvPicPr>
        <p:blipFill rotWithShape="1">
          <a:blip r:embed="rId2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8" name="Imagem 5"/>
          <p:cNvPicPr/>
          <p:nvPr/>
        </p:nvPicPr>
        <p:blipFill>
          <a:blip r:embed="rId3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  <p:pic>
        <p:nvPicPr>
          <p:cNvPr id="9" name="Imagem 4"/>
          <p:cNvPicPr/>
          <p:nvPr/>
        </p:nvPicPr>
        <p:blipFill>
          <a:blip r:embed="rId4" cstate="print"/>
          <a:stretch/>
        </p:blipFill>
        <p:spPr>
          <a:xfrm>
            <a:off x="6984917" y="6660619"/>
            <a:ext cx="2591899" cy="863634"/>
          </a:xfrm>
          <a:prstGeom prst="rect">
            <a:avLst/>
          </a:prstGeom>
          <a:ln w="31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215640" y="216000"/>
            <a:ext cx="9648720" cy="1115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44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latin typeface="Calibri"/>
              </a:rPr>
              <a:t>PRÉ-RERQUISITOS PARA FORMALIZAÇÃO DO MEI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359656" y="1547773"/>
            <a:ext cx="9361176" cy="489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indent="-216000" algn="just">
              <a:lnSpc>
                <a:spcPct val="100000"/>
              </a:lnSpc>
              <a:spcAft>
                <a:spcPts val="20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2400" b="1" strike="noStrike" spc="-1" dirty="0" smtClean="0">
                <a:solidFill>
                  <a:srgbClr val="000000"/>
                </a:solidFill>
                <a:latin typeface="Calibri"/>
              </a:rPr>
              <a:t>Possuir </a:t>
            </a:r>
            <a:r>
              <a:rPr lang="pt-BR" sz="2400" b="1" strike="noStrike" spc="-1" dirty="0">
                <a:solidFill>
                  <a:srgbClr val="000000"/>
                </a:solidFill>
                <a:latin typeface="Calibri"/>
              </a:rPr>
              <a:t>Título de Eleitor </a:t>
            </a:r>
            <a:r>
              <a:rPr lang="pt-BR" sz="2400" b="1" strike="noStrike" spc="-1" dirty="0" smtClean="0">
                <a:solidFill>
                  <a:srgbClr val="000000"/>
                </a:solidFill>
                <a:latin typeface="Calibri"/>
              </a:rPr>
              <a:t>válido;</a:t>
            </a:r>
            <a:endParaRPr lang="pt-BR" sz="2400" b="0" strike="noStrike" spc="-1" dirty="0">
              <a:latin typeface="Arial"/>
            </a:endParaRPr>
          </a:p>
          <a:p>
            <a:pPr indent="-216000" algn="just">
              <a:lnSpc>
                <a:spcPct val="100000"/>
              </a:lnSpc>
              <a:spcAft>
                <a:spcPts val="20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2400" b="1" strike="noStrike" spc="-1" dirty="0">
                <a:solidFill>
                  <a:srgbClr val="000000"/>
                </a:solidFill>
                <a:latin typeface="Calibri"/>
              </a:rPr>
              <a:t>Caso tenha feito a DIRPF ao invés do Título o sistema pede o número da declaração;</a:t>
            </a:r>
            <a:endParaRPr lang="pt-BR" sz="2400" b="0" strike="noStrike" spc="-1" dirty="0">
              <a:latin typeface="Arial"/>
            </a:endParaRPr>
          </a:p>
          <a:p>
            <a:pPr indent="-216000" algn="just">
              <a:lnSpc>
                <a:spcPct val="100000"/>
              </a:lnSpc>
              <a:spcAft>
                <a:spcPts val="20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2400" b="1" strike="noStrike" spc="-1" dirty="0">
                <a:solidFill>
                  <a:srgbClr val="000000"/>
                </a:solidFill>
                <a:latin typeface="Calibri"/>
              </a:rPr>
              <a:t>Pessoa não brasileiras necessário DIRPF;</a:t>
            </a:r>
            <a:endParaRPr lang="pt-BR" sz="2400" b="0" strike="noStrike" spc="-1" dirty="0">
              <a:latin typeface="Arial"/>
            </a:endParaRPr>
          </a:p>
          <a:p>
            <a:pPr indent="-216000" algn="just">
              <a:lnSpc>
                <a:spcPct val="100000"/>
              </a:lnSpc>
              <a:spcAft>
                <a:spcPts val="20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2400" b="1" strike="noStrike" spc="-1" dirty="0">
                <a:solidFill>
                  <a:srgbClr val="000000"/>
                </a:solidFill>
                <a:latin typeface="Calibri"/>
              </a:rPr>
              <a:t>Se menor, com idade entre 16 e 18 anos, ser emancipado pelos pais em cartório ou conforme previsão legal na condição de casamento;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b="0" strike="noStrike" spc="-1" dirty="0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pt-BR" sz="2400" b="1" strike="noStrike" spc="-1" dirty="0">
                <a:solidFill>
                  <a:srgbClr val="000000"/>
                </a:solidFill>
                <a:latin typeface="Calibri"/>
              </a:rPr>
              <a:t>Exercer somente atividades permitidas, previstas no </a:t>
            </a:r>
            <a:r>
              <a:rPr lang="pt-BR" sz="2000" b="1" u="sng" strike="noStrike" spc="-1" dirty="0">
                <a:solidFill>
                  <a:srgbClr val="0000FF"/>
                </a:solidFill>
                <a:uFillTx/>
                <a:latin typeface="Calibri"/>
                <a:hlinkClick r:id="rId2"/>
              </a:rPr>
              <a:t>Anexo XIII da Resolução CGSN nº 94/2011</a:t>
            </a:r>
            <a:r>
              <a:rPr lang="pt-BR" sz="2000" b="1" u="sng" strike="noStrike" spc="-1" dirty="0">
                <a:solidFill>
                  <a:srgbClr val="0000FF"/>
                </a:solidFill>
                <a:uFillTx/>
                <a:latin typeface="Calibri"/>
              </a:rPr>
              <a:t> , (VER SUAS ALTERAÇÕES);</a:t>
            </a:r>
            <a:endParaRPr lang="pt-BR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CC0000"/>
              </a:buClr>
              <a:buSzPct val="45000"/>
              <a:buFont typeface="Wingdings" charset="2"/>
              <a:buChar char=""/>
            </a:pPr>
            <a:r>
              <a:rPr lang="pt-BR" sz="2000" b="1" strike="noStrike" spc="-1" dirty="0">
                <a:solidFill>
                  <a:srgbClr val="CC0000"/>
                </a:solidFill>
                <a:latin typeface="Calibri"/>
              </a:rPr>
              <a:t>ATENÇÃO: Mesmo estando registrado como empregado poderá abrir o MEI, porém deve-se ficar atento ao estatuto de onde trabalha e o fato de que, ao sair do emprego NÃO terá direito ao Seguro desemprego.</a:t>
            </a:r>
            <a:endParaRPr lang="pt-BR" sz="2000" b="0" strike="noStrike" spc="-1" dirty="0">
              <a:latin typeface="Arial"/>
            </a:endParaRPr>
          </a:p>
        </p:txBody>
      </p:sp>
      <p:pic>
        <p:nvPicPr>
          <p:cNvPr id="7" name="Imagem 3"/>
          <p:cNvPicPr/>
          <p:nvPr/>
        </p:nvPicPr>
        <p:blipFill rotWithShape="1">
          <a:blip r:embed="rId3" cstate="print"/>
          <a:srcRect l="8878" t="11172" r="7048" b="13948"/>
          <a:stretch/>
        </p:blipFill>
        <p:spPr>
          <a:xfrm>
            <a:off x="575816" y="6657026"/>
            <a:ext cx="2519808" cy="867227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8" name="Imagem 5"/>
          <p:cNvPicPr/>
          <p:nvPr/>
        </p:nvPicPr>
        <p:blipFill>
          <a:blip r:embed="rId4" cstate="print"/>
          <a:stretch/>
        </p:blipFill>
        <p:spPr>
          <a:xfrm>
            <a:off x="4032200" y="6641241"/>
            <a:ext cx="2088384" cy="883012"/>
          </a:xfrm>
          <a:prstGeom prst="rect">
            <a:avLst/>
          </a:prstGeom>
          <a:ln w="3175">
            <a:noFill/>
          </a:ln>
        </p:spPr>
      </p:pic>
      <p:pic>
        <p:nvPicPr>
          <p:cNvPr id="9" name="Imagem 4"/>
          <p:cNvPicPr/>
          <p:nvPr/>
        </p:nvPicPr>
        <p:blipFill>
          <a:blip r:embed="rId5" cstate="print"/>
          <a:stretch/>
        </p:blipFill>
        <p:spPr>
          <a:xfrm>
            <a:off x="6984917" y="6660619"/>
            <a:ext cx="2591899" cy="863634"/>
          </a:xfrm>
          <a:prstGeom prst="rect">
            <a:avLst/>
          </a:prstGeom>
          <a:ln w="31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3405</TotalTime>
  <Words>1087</Words>
  <Application>Microsoft Office PowerPoint</Application>
  <PresentationFormat>Personalizar</PresentationFormat>
  <Paragraphs>164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Office Theme</vt:lpstr>
      <vt:lpstr>Office Theme</vt:lpstr>
      <vt:lpstr>Office Theme</vt:lpstr>
      <vt:lpstr>Office Theme</vt:lpstr>
      <vt:lpstr>Slide 1</vt:lpstr>
      <vt:lpstr>MICROEMPREENDEDOR  INDIVIDUAL - MEI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userr</dc:creator>
  <cp:lastModifiedBy>userr</cp:lastModifiedBy>
  <cp:revision>287</cp:revision>
  <dcterms:created xsi:type="dcterms:W3CDTF">2017-07-19T14:58:21Z</dcterms:created>
  <dcterms:modified xsi:type="dcterms:W3CDTF">2020-05-04T17:11:10Z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32</vt:i4>
  </property>
</Properties>
</file>